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2" r:id="rId2"/>
    <p:sldId id="294" r:id="rId3"/>
    <p:sldId id="295" r:id="rId4"/>
    <p:sldId id="298" r:id="rId5"/>
    <p:sldId id="281" r:id="rId6"/>
    <p:sldId id="305" r:id="rId7"/>
    <p:sldId id="284" r:id="rId8"/>
    <p:sldId id="283" r:id="rId9"/>
    <p:sldId id="285" r:id="rId10"/>
    <p:sldId id="258" r:id="rId11"/>
    <p:sldId id="259" r:id="rId12"/>
    <p:sldId id="257" r:id="rId13"/>
    <p:sldId id="296" r:id="rId14"/>
    <p:sldId id="262" r:id="rId15"/>
    <p:sldId id="265" r:id="rId16"/>
    <p:sldId id="266" r:id="rId17"/>
    <p:sldId id="267" r:id="rId18"/>
    <p:sldId id="268" r:id="rId19"/>
    <p:sldId id="307" r:id="rId20"/>
    <p:sldId id="270" r:id="rId21"/>
    <p:sldId id="306" r:id="rId22"/>
    <p:sldId id="299" r:id="rId23"/>
    <p:sldId id="300" r:id="rId24"/>
    <p:sldId id="301" r:id="rId25"/>
    <p:sldId id="302" r:id="rId26"/>
    <p:sldId id="303" r:id="rId27"/>
    <p:sldId id="304" r:id="rId28"/>
    <p:sldId id="297" r:id="rId29"/>
  </p:sldIdLst>
  <p:sldSz cx="6858000" cy="9144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D9F4F7"/>
    <a:srgbClr val="D9F3F7"/>
    <a:srgbClr val="66FFFF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953" autoAdjust="0"/>
    <p:restoredTop sz="94660"/>
  </p:normalViewPr>
  <p:slideViewPr>
    <p:cSldViewPr>
      <p:cViewPr>
        <p:scale>
          <a:sx n="75" d="100"/>
          <a:sy n="75" d="100"/>
        </p:scale>
        <p:origin x="-1710" y="12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AD6958B-3090-4FE6-BF3E-056006608885}" type="datetimeFigureOut">
              <a:rPr lang="ru-RU"/>
              <a:pPr>
                <a:defRPr/>
              </a:pPr>
              <a:t>06.11.2016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6AF8A70-5B76-4E8C-AF35-689040DF24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327EC-D2C6-4A12-A01C-AB037DBC2A7C}" type="datetimeFigureOut">
              <a:rPr lang="en-US"/>
              <a:pPr>
                <a:defRPr/>
              </a:pPr>
              <a:t>11/6/2016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3ECB1-ADEE-4255-A800-A4670ED0B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D09F3-9276-4052-82BE-5E778F2EB25C}" type="datetimeFigureOut">
              <a:rPr lang="en-US"/>
              <a:pPr>
                <a:defRPr/>
              </a:pPr>
              <a:t>11/6/2016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CAC50-BEC3-46E3-9A5B-2DE152CDD1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24887-E436-41B6-B596-FA3C8E5A08C4}" type="datetimeFigureOut">
              <a:rPr lang="en-US"/>
              <a:pPr>
                <a:defRPr/>
              </a:pPr>
              <a:t>11/6/2016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87C67-65A0-438C-99EF-7C5CBB9C2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2E78E-9098-4A8B-B347-C8C67C44140B}" type="datetimeFigureOut">
              <a:rPr lang="en-US"/>
              <a:pPr>
                <a:defRPr/>
              </a:pPr>
              <a:t>11/6/2016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57EC9-6884-46A4-91AB-94F9EDED5B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F67E1-09CA-48BC-AD4F-D032B156C8C9}" type="datetimeFigureOut">
              <a:rPr lang="en-US"/>
              <a:pPr>
                <a:defRPr/>
              </a:pPr>
              <a:t>11/6/2016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8F5DC-B3B5-4F98-8B1D-5B503EABE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ACF6C-E62B-49B5-899D-2000F9BBF658}" type="datetimeFigureOut">
              <a:rPr lang="en-US"/>
              <a:pPr>
                <a:defRPr/>
              </a:pPr>
              <a:t>11/6/2016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E71FC-F5DD-44F2-B867-2758D81C9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C1018-C6CD-475B-A8C4-BD7BCC7666ED}" type="datetimeFigureOut">
              <a:rPr lang="en-US"/>
              <a:pPr>
                <a:defRPr/>
              </a:pPr>
              <a:t>11/6/2016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CA67F-BA6A-4A64-8620-59FDF826D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93596-364F-4CCD-81CF-52EA6CF34D44}" type="datetimeFigureOut">
              <a:rPr lang="en-US"/>
              <a:pPr>
                <a:defRPr/>
              </a:pPr>
              <a:t>11/6/2016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210DD-CCC0-4BC5-B2E9-96F3C2F1E3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2AC65-8947-448C-AA89-D8123CD04EE9}" type="datetimeFigureOut">
              <a:rPr lang="en-US"/>
              <a:pPr>
                <a:defRPr/>
              </a:pPr>
              <a:t>11/6/2016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4E733-EC5C-48DB-B31A-CDE4719EB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D41F0-396C-48B9-AAA9-37EC10871917}" type="datetimeFigureOut">
              <a:rPr lang="en-US"/>
              <a:pPr>
                <a:defRPr/>
              </a:pPr>
              <a:t>11/6/2016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D8225-A58E-4805-9ED1-FE5A216FA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41885-22C3-44CA-86E0-6711DBB73767}" type="datetimeFigureOut">
              <a:rPr lang="en-US"/>
              <a:pPr>
                <a:defRPr/>
              </a:pPr>
              <a:t>11/6/2016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EF124-C81C-43BB-A316-BF386A673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D3B7FB-6F42-4B39-AE6A-144BAE12DBBD}" type="datetimeFigureOut">
              <a:rPr lang="en-US"/>
              <a:pPr>
                <a:defRPr/>
              </a:pPr>
              <a:t>11/6/2016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D10F96-0D42-4B56-BEDF-47F33AA60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37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im2-tub-ru.yandex.net/i?id=d3572b6b9fe3318e6a10601c9463f1ce&amp;n=33&amp;h=215&amp;w=40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5108575"/>
            <a:ext cx="6858000" cy="42672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5363" name="WordArt 14"/>
          <p:cNvSpPr>
            <a:spLocks noChangeArrowheads="1" noChangeShapeType="1" noTextEdit="1"/>
          </p:cNvSpPr>
          <p:nvPr/>
        </p:nvSpPr>
        <p:spPr bwMode="auto">
          <a:xfrm>
            <a:off x="914400" y="1981200"/>
            <a:ext cx="5105400" cy="18954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b="1" kern="10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/>
              </a:rPr>
              <a:t>Портфолио</a:t>
            </a:r>
            <a:endParaRPr lang="ru-RU" sz="3600" b="1" kern="1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Impact"/>
            </a:endParaRPr>
          </a:p>
        </p:txBody>
      </p:sp>
      <p:sp>
        <p:nvSpPr>
          <p:cNvPr id="15364" name="WordArt 16"/>
          <p:cNvSpPr>
            <a:spLocks noChangeArrowheads="1" noChangeShapeType="1" noTextEdit="1"/>
          </p:cNvSpPr>
          <p:nvPr/>
        </p:nvSpPr>
        <p:spPr bwMode="auto">
          <a:xfrm>
            <a:off x="838200" y="4267200"/>
            <a:ext cx="5562600" cy="965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2800" b="1" kern="1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/>
              </a:rPr>
              <a:t>Музыкального</a:t>
            </a:r>
            <a:r>
              <a:rPr lang="en-US" sz="2800" b="1" kern="1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/>
              </a:rPr>
              <a:t>  </a:t>
            </a:r>
            <a:r>
              <a:rPr lang="ru-RU" sz="28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ru-RU" sz="2800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/>
              </a:rPr>
              <a:t>руководителя</a:t>
            </a:r>
            <a:endParaRPr lang="ru-RU" sz="28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70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Documents and Settings\Администратор.W\Рабочий стол\Московкина\ДОСТИЖЕНИЯ\2014-2015\3.jpg"/>
          <p:cNvPicPr>
            <a:picLocks noChangeAspect="1" noChangeArrowheads="1"/>
          </p:cNvPicPr>
          <p:nvPr/>
        </p:nvPicPr>
        <p:blipFill>
          <a:blip r:embed="rId3"/>
          <a:srcRect l="3052" r="2324"/>
          <a:stretch>
            <a:fillRect/>
          </a:stretch>
        </p:blipFill>
        <p:spPr bwMode="auto">
          <a:xfrm rot="16200000">
            <a:off x="1219110" y="-523786"/>
            <a:ext cx="4343399" cy="6318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Documents and Settings\Администратор.W\Рабочий стол\Московкина\ДОСТИЖЕНИЯ\2014-2015\4.jpg"/>
          <p:cNvPicPr>
            <a:picLocks noChangeAspect="1" noChangeArrowheads="1"/>
          </p:cNvPicPr>
          <p:nvPr/>
        </p:nvPicPr>
        <p:blipFill>
          <a:blip r:embed="rId4"/>
          <a:srcRect l="2941" t="1558" r="1961" b="50007"/>
          <a:stretch>
            <a:fillRect/>
          </a:stretch>
        </p:blipFill>
        <p:spPr bwMode="auto">
          <a:xfrm>
            <a:off x="652182" y="5029200"/>
            <a:ext cx="5869641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70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Администратор.W\Рабочий стол\Московкина\ДОСТИЖЕНИЯ\2014-2015\7.jpg"/>
          <p:cNvPicPr>
            <a:picLocks noChangeAspect="1" noChangeArrowheads="1"/>
          </p:cNvPicPr>
          <p:nvPr/>
        </p:nvPicPr>
        <p:blipFill>
          <a:blip r:embed="rId3"/>
          <a:srcRect l="5882" t="2270" r="5882" b="2285"/>
          <a:stretch>
            <a:fillRect/>
          </a:stretch>
        </p:blipFill>
        <p:spPr bwMode="auto">
          <a:xfrm>
            <a:off x="3200400" y="990600"/>
            <a:ext cx="3451746" cy="5139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Documents and Settings\Администратор.W\Рабочий стол\Московкина\ДОСТИЖЕНИЯ\2014-2015\11.jpg"/>
          <p:cNvPicPr>
            <a:picLocks noChangeAspect="1" noChangeArrowheads="1"/>
          </p:cNvPicPr>
          <p:nvPr/>
        </p:nvPicPr>
        <p:blipFill>
          <a:blip r:embed="rId4"/>
          <a:srcRect l="1961" t="2983" r="5882" b="2997"/>
          <a:stretch>
            <a:fillRect/>
          </a:stretch>
        </p:blipFill>
        <p:spPr bwMode="auto">
          <a:xfrm>
            <a:off x="304800" y="304800"/>
            <a:ext cx="3906982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Documents and Settings\Администратор.W\Рабочий стол\Московкина\ДОСТИЖЕНИЯ\2014-2015\10.jpg"/>
          <p:cNvPicPr>
            <a:picLocks noChangeAspect="1" noChangeArrowheads="1"/>
          </p:cNvPicPr>
          <p:nvPr/>
        </p:nvPicPr>
        <p:blipFill>
          <a:blip r:embed="rId5" cstate="print"/>
          <a:srcRect l="5882" t="4407" r="9804" b="4422"/>
          <a:stretch>
            <a:fillRect/>
          </a:stretch>
        </p:blipFill>
        <p:spPr bwMode="auto">
          <a:xfrm>
            <a:off x="1447800" y="4724400"/>
            <a:ext cx="3225403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70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Documents and Settings\Администратор.W\Рабочий стол\Московкина\ДОСТИЖЕНИЯ\2014-2015\6.jpg"/>
          <p:cNvPicPr>
            <a:picLocks noChangeAspect="1" noChangeArrowheads="1"/>
          </p:cNvPicPr>
          <p:nvPr/>
        </p:nvPicPr>
        <p:blipFill>
          <a:blip r:embed="rId3"/>
          <a:srcRect l="5882" t="4407" r="5883" b="2997"/>
          <a:stretch>
            <a:fillRect/>
          </a:stretch>
        </p:blipFill>
        <p:spPr bwMode="auto">
          <a:xfrm>
            <a:off x="228600" y="2286000"/>
            <a:ext cx="3505200" cy="5063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Documents and Settings\Администратор.W\Рабочий стол\Московкина\ДОСТИЖЕНИЯ\2014-2015\Безимени-2.jpg"/>
          <p:cNvPicPr>
            <a:picLocks noChangeAspect="1" noChangeArrowheads="1"/>
          </p:cNvPicPr>
          <p:nvPr/>
        </p:nvPicPr>
        <p:blipFill>
          <a:blip r:embed="rId4" cstate="print"/>
          <a:srcRect l="3333" t="959" r="1111"/>
          <a:stretch>
            <a:fillRect/>
          </a:stretch>
        </p:blipFill>
        <p:spPr bwMode="auto">
          <a:xfrm>
            <a:off x="2905501" y="3886200"/>
            <a:ext cx="3952499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Администратор.W\Рабочий стол\Московкина\ДОСТИЖЕНИЯ\2014-2015\5.jpg"/>
          <p:cNvPicPr>
            <a:picLocks noChangeAspect="1" noChangeArrowheads="1"/>
          </p:cNvPicPr>
          <p:nvPr/>
        </p:nvPicPr>
        <p:blipFill>
          <a:blip r:embed="rId5"/>
          <a:srcRect l="2941" t="712" r="3922" b="51566"/>
          <a:stretch>
            <a:fillRect/>
          </a:stretch>
        </p:blipFill>
        <p:spPr bwMode="auto">
          <a:xfrm>
            <a:off x="685800" y="304800"/>
            <a:ext cx="5504597" cy="3882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4339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70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Администратор.W\Рабочий стол\Московкина\ДОСТИЖЕНИЯ\2014-2015\1.jpg"/>
          <p:cNvPicPr>
            <a:picLocks noChangeAspect="1" noChangeArrowheads="1"/>
          </p:cNvPicPr>
          <p:nvPr/>
        </p:nvPicPr>
        <p:blipFill>
          <a:blip r:embed="rId3"/>
          <a:srcRect l="4986" t="3623" r="5260"/>
          <a:stretch>
            <a:fillRect/>
          </a:stretch>
        </p:blipFill>
        <p:spPr bwMode="auto">
          <a:xfrm>
            <a:off x="152400" y="228600"/>
            <a:ext cx="3429000" cy="5068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Documents and Settings\Администратор.W\Рабочий стол\Московкина\ДОСТИЖЕНИЯ\2014-2015\2.jpg"/>
          <p:cNvPicPr>
            <a:picLocks noChangeAspect="1" noChangeArrowheads="1"/>
          </p:cNvPicPr>
          <p:nvPr/>
        </p:nvPicPr>
        <p:blipFill>
          <a:blip r:embed="rId4"/>
          <a:srcRect l="5882" t="1558" r="8823" b="1573"/>
          <a:stretch>
            <a:fillRect/>
          </a:stretch>
        </p:blipFill>
        <p:spPr bwMode="auto">
          <a:xfrm>
            <a:off x="1143000" y="3810000"/>
            <a:ext cx="3607173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Documents and Settings\Администратор.W\Рабочий стол\Московкина\ДОСТИЖЕНИЯ\2014-2015\8.jpg"/>
          <p:cNvPicPr>
            <a:picLocks noChangeAspect="1" noChangeArrowheads="1"/>
          </p:cNvPicPr>
          <p:nvPr/>
        </p:nvPicPr>
        <p:blipFill>
          <a:blip r:embed="rId5"/>
          <a:srcRect l="5882" t="7256" r="5882" b="7271"/>
          <a:stretch>
            <a:fillRect/>
          </a:stretch>
        </p:blipFill>
        <p:spPr bwMode="auto">
          <a:xfrm>
            <a:off x="3543300" y="1066800"/>
            <a:ext cx="3314700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70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09600" y="533400"/>
            <a:ext cx="5638800" cy="8839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81000" y="374809"/>
          <a:ext cx="6096000" cy="876919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85502"/>
                <a:gridCol w="4710498"/>
              </a:tblGrid>
              <a:tr h="7134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Октябрь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537" marR="395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Прошла курсы повышения квалификации, презентовала опыт работы на инновационном уровне (справка)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537" marR="39537" marT="0" marB="0"/>
                </a:tc>
              </a:tr>
              <a:tr h="10701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Ноябрь</a:t>
                      </a:r>
                      <a:endParaRPr lang="ru-RU" sz="1400">
                        <a:solidFill>
                          <a:schemeClr val="tx2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537" marR="395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Сертификат участника всероссийского образовательного форума: « Дополнительное образование вне рамок, вне границ» 24.11.2014-28.11.2014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537" marR="39537" marT="0" marB="0"/>
                </a:tc>
              </a:tr>
              <a:tr h="21402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Декабрь</a:t>
                      </a:r>
                      <a:endParaRPr lang="ru-RU" sz="1400">
                        <a:solidFill>
                          <a:schemeClr val="tx2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537" marR="395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 за публикацию статьи, в заочной образовательной конференции: « Дополнительное образование вне рамок, вне границ». Статья: «Театрализованная деятельность как эффективное средство развития в коррекции коммуникативных способностей детей с нарушениями речи». Сборник с опубликованной статьей.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537" marR="39537" marT="0" marB="0"/>
                </a:tc>
              </a:tr>
              <a:tr h="2061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Январь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537" marR="395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 2 степени. Всероссийский информационно-образовательный портал «Ассоциация увлеченных педагогов». В номинации: патриотическое воспитание старших дошкольников через ознакомление с родным краем.  «Моя малая Родина» 29.01.2015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537" marR="39537" marT="0" marB="0"/>
                </a:tc>
              </a:tr>
              <a:tr h="3567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  <a:endParaRPr lang="ru-RU" sz="1400">
                        <a:solidFill>
                          <a:schemeClr val="tx2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537" marR="395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Победитель 1 этапа городского конкурса «Дорогою добра»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537" marR="39537" marT="0" marB="0"/>
                </a:tc>
              </a:tr>
              <a:tr h="14268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  <a:endParaRPr lang="ru-RU" sz="1400">
                        <a:solidFill>
                          <a:schemeClr val="tx2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537" marR="395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Грамота за 1 место. Победитель городского конкурса «Дорогою добра», в номинации музыкально-литературная композиция: «Исполнение желаний» музыка и стихи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А. Дольского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537" marR="39537" marT="0" marB="0"/>
                </a:tc>
              </a:tr>
              <a:tr h="10001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  <a:endParaRPr lang="ru-RU" sz="1400">
                        <a:solidFill>
                          <a:schemeClr val="tx2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537" marR="395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Участие в конкурсе «Всероссийская вахта памяти», номинация «Мы помним, мы гордимся». Фото презентация «70 лет великой победы».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537" marR="39537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70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524000"/>
            <a:ext cx="3581399" cy="5040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t="3007" r="2668"/>
          <a:stretch>
            <a:fillRect/>
          </a:stretch>
        </p:blipFill>
        <p:spPr bwMode="auto">
          <a:xfrm>
            <a:off x="228600" y="533400"/>
            <a:ext cx="2933638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984" y="4572000"/>
            <a:ext cx="3248256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70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026" t="2150" r="5170" b="51262"/>
          <a:stretch>
            <a:fillRect/>
          </a:stretch>
        </p:blipFill>
        <p:spPr bwMode="auto">
          <a:xfrm>
            <a:off x="304800" y="304800"/>
            <a:ext cx="597408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 l="2150" t="5044" r="3240" b="4161"/>
          <a:stretch>
            <a:fillRect/>
          </a:stretch>
        </p:blipFill>
        <p:spPr bwMode="auto">
          <a:xfrm>
            <a:off x="457200" y="4935682"/>
            <a:ext cx="6172200" cy="4208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70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 l="7407" t="6578" r="7407" b="5271"/>
          <a:stretch>
            <a:fillRect/>
          </a:stretch>
        </p:blipFill>
        <p:spPr bwMode="auto">
          <a:xfrm>
            <a:off x="0" y="-28161"/>
            <a:ext cx="3733800" cy="5438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5" name="Picture 6"/>
          <p:cNvPicPr>
            <a:picLocks noChangeAspect="1" noChangeArrowheads="1"/>
          </p:cNvPicPr>
          <p:nvPr/>
        </p:nvPicPr>
        <p:blipFill>
          <a:blip r:embed="rId4"/>
          <a:srcRect l="11807" t="6992" r="9473" b="10516"/>
          <a:stretch>
            <a:fillRect/>
          </a:stretch>
        </p:blipFill>
        <p:spPr bwMode="auto">
          <a:xfrm>
            <a:off x="914400" y="5029200"/>
            <a:ext cx="3048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l="6332" t="3915" r="5510" b="2135"/>
          <a:stretch>
            <a:fillRect/>
          </a:stretch>
        </p:blipFill>
        <p:spPr bwMode="auto">
          <a:xfrm>
            <a:off x="2971800" y="1371600"/>
            <a:ext cx="36576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70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1000"/>
            <a:ext cx="3566711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572000"/>
            <a:ext cx="3601279" cy="5068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1143000"/>
            <a:ext cx="3438866" cy="4840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70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533400"/>
            <a:ext cx="3876186" cy="5455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1955" r="300"/>
          <a:stretch>
            <a:fillRect/>
          </a:stretch>
        </p:blipFill>
        <p:spPr bwMode="auto">
          <a:xfrm>
            <a:off x="2819400" y="4038600"/>
            <a:ext cx="38100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59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 descr="P10100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914400"/>
            <a:ext cx="4111625" cy="391953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25425" y="152400"/>
            <a:ext cx="6832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ДОШКОЛЬНОЕ ОБРАЗОВАТЕЛЬНОЕ УЧРЕЖДЕНИЕ </a:t>
            </a:r>
          </a:p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«ДЕТСКИЙ САД №67»</a:t>
            </a:r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2041525" y="5446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9463" name="Text Box 13"/>
          <p:cNvSpPr txBox="1">
            <a:spLocks noChangeArrowheads="1"/>
          </p:cNvSpPr>
          <p:nvPr/>
        </p:nvSpPr>
        <p:spPr bwMode="auto">
          <a:xfrm>
            <a:off x="2895600" y="8534400"/>
            <a:ext cx="1300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</a:rPr>
              <a:t>БАРНАУЛ</a:t>
            </a:r>
          </a:p>
        </p:txBody>
      </p:sp>
      <p:sp>
        <p:nvSpPr>
          <p:cNvPr id="19464" name="WordArt 10"/>
          <p:cNvSpPr>
            <a:spLocks noChangeArrowheads="1" noChangeShapeType="1" noTextEdit="1"/>
          </p:cNvSpPr>
          <p:nvPr/>
        </p:nvSpPr>
        <p:spPr bwMode="auto">
          <a:xfrm>
            <a:off x="1295400" y="4191000"/>
            <a:ext cx="3933825" cy="34067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200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/>
              </a:rPr>
              <a:t>Московкина</a:t>
            </a:r>
          </a:p>
          <a:p>
            <a:pPr algn="ctr"/>
            <a:r>
              <a:rPr lang="ru-RU" sz="3200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/>
              </a:rPr>
              <a:t>Евгения </a:t>
            </a:r>
          </a:p>
          <a:p>
            <a:pPr algn="ctr"/>
            <a:r>
              <a:rPr lang="ru-RU" sz="3200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/>
              </a:rPr>
              <a:t>Александровна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37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28600" y="262760"/>
          <a:ext cx="6324600" cy="865264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46046"/>
                <a:gridCol w="3769914"/>
                <a:gridCol w="2108640"/>
              </a:tblGrid>
              <a:tr h="10352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1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400" b="1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 smtClean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Итоговый </a:t>
                      </a: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документ, дата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</a:tr>
              <a:tr h="10221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Общероссийский конкурс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«Педагогического мастерства», номинация: Использование мультимедийных приложений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 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степени, сентябрь 2015г.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</a:tr>
              <a:tr h="867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Краевой заочный творческий конкурс для педагогов «Созвездие», номинация: Мой мастер-класс</a:t>
                      </a:r>
                      <a:endParaRPr lang="ru-RU" sz="140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 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степени, октябрь 2015г.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</a:tr>
              <a:tr h="11561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 движения и инновационного педагогического опыта «Творчество без границ», «Признание», номинация: «Методические разработки»</a:t>
                      </a:r>
                      <a:endParaRPr lang="ru-RU" sz="140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  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лауреата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степени, ноябрь 2015г.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</a:tr>
              <a:tr h="5780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 в информационно-методическом модульном семинаре</a:t>
                      </a:r>
                      <a:endParaRPr lang="ru-RU" sz="140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Сертификат участника, ноябрь 2015г.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</a:tr>
              <a:tr h="903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Всероссийский  конкурс профессионального мастерства «Я педагог профи», номинация: конкурс  фото и видеоматериалов</a:t>
                      </a:r>
                      <a:endParaRPr lang="ru-RU" sz="140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 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степени, февраль 2016г.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</a:tr>
              <a:tr h="11561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Международный русскоязычный социальный образовательный интернет-проект Маам.ру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Публикация сценария «Богатырская сила»</a:t>
                      </a:r>
                      <a:endParaRPr lang="ru-RU" sz="140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Сертификат 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участника,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февраль2016 г.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</a:tr>
              <a:tr h="867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Всероссийский образовательный форум «Дополнительное образование-вне рамок, вне границ»</a:t>
                      </a:r>
                      <a:endParaRPr lang="ru-RU" sz="140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Сертификат 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участника, март 2016г.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</a:tr>
              <a:tr h="289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Открытый городской фестиваль-конкурс «</a:t>
                      </a:r>
                      <a:r>
                        <a:rPr lang="ru-RU" sz="1400" dirty="0" err="1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Барнаульская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свирель</a:t>
                      </a: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 участника,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март 2016г.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</a:tr>
              <a:tr h="3846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Городской конкурс «Дорогою добра</a:t>
                      </a: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lang="ru-RU" sz="1400" dirty="0" smtClean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Диплом </a:t>
                      </a:r>
                      <a:r>
                        <a:rPr lang="ru-RU" sz="1400" baseline="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 </a:t>
                      </a: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апрель </a:t>
                      </a:r>
                      <a:r>
                        <a:rPr lang="ru-RU" sz="1400" dirty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2016г.</a:t>
                      </a:r>
                      <a:endParaRPr lang="ru-RU" sz="1400" dirty="0">
                        <a:solidFill>
                          <a:schemeClr val="tx2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7681" marR="37681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 l="6314" t="4587" r="7390" b="5193"/>
          <a:stretch>
            <a:fillRect/>
          </a:stretch>
        </p:blipFill>
        <p:spPr bwMode="auto">
          <a:xfrm>
            <a:off x="228600" y="304800"/>
            <a:ext cx="3505200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/>
          <a:srcRect l="11900" t="5763" r="8762" b="6334"/>
          <a:stretch>
            <a:fillRect/>
          </a:stretch>
        </p:blipFill>
        <p:spPr bwMode="auto">
          <a:xfrm>
            <a:off x="3657600" y="914400"/>
            <a:ext cx="3048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/>
          <a:srcRect l="7584" t="4286" r="9831"/>
          <a:stretch>
            <a:fillRect/>
          </a:stretch>
        </p:blipFill>
        <p:spPr bwMode="auto">
          <a:xfrm>
            <a:off x="3352800" y="3886200"/>
            <a:ext cx="30575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WordArt 5"/>
          <p:cNvSpPr>
            <a:spLocks noChangeArrowheads="1" noChangeShapeType="1" noTextEdit="1"/>
          </p:cNvSpPr>
          <p:nvPr/>
        </p:nvSpPr>
        <p:spPr bwMode="auto">
          <a:xfrm>
            <a:off x="457200" y="2514600"/>
            <a:ext cx="6096000" cy="22764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Impact"/>
              </a:rPr>
              <a:t>Моя профессия</a:t>
            </a:r>
          </a:p>
        </p:txBody>
      </p:sp>
      <p:pic>
        <p:nvPicPr>
          <p:cNvPr id="1638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6450" y="4876800"/>
            <a:ext cx="3292475" cy="4038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90487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7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304800" y="304800"/>
            <a:ext cx="6248400" cy="8534400"/>
          </a:xfrm>
          <a:prstGeom prst="rect">
            <a:avLst/>
          </a:prstGeom>
          <a:solidFill>
            <a:srgbClr val="D9F4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1509" name="Text Box 9"/>
          <p:cNvSpPr txBox="1">
            <a:spLocks noChangeArrowheads="1"/>
          </p:cNvSpPr>
          <p:nvPr/>
        </p:nvSpPr>
        <p:spPr bwMode="auto">
          <a:xfrm>
            <a:off x="304800" y="304800"/>
            <a:ext cx="6324600" cy="849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ru-RU" sz="1400" b="1" i="1" dirty="0"/>
          </a:p>
          <a:p>
            <a:pPr algn="r"/>
            <a:endParaRPr lang="ru-RU" sz="1400" b="1" i="1" dirty="0"/>
          </a:p>
          <a:p>
            <a:pPr algn="r"/>
            <a:endParaRPr lang="ru-RU" sz="1400" b="1" i="1" dirty="0"/>
          </a:p>
          <a:p>
            <a:pPr algn="r"/>
            <a:endParaRPr lang="ru-RU" sz="1400" b="1" i="1" dirty="0"/>
          </a:p>
          <a:p>
            <a:pPr algn="r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«Большая ошибка мечтать о себе больше, чем  </a:t>
            </a:r>
          </a:p>
          <a:p>
            <a:pPr algn="r"/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 следует, и ценить себя ниже, чем стоишь»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И. Гете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 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● 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Музыкальный  руководитель- это  не  просто  должность,  это  звание,  которое  нужно  нести  с  достоинством,  это  огромная  ответственность  перед  дошколятами,  которым  потом  выходить  в  большую  жизнь.  Я  счастлива  тем,  что  моя  профессия  и  моё  хобби - единое  целое. Это  дело всей  моей  жизни.  И  прав  тот  мудрец,  который   сказал,  что   нельзя  привить  любовь  к  тому,  чего  не  любишь  сам.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Дети всегда с желанием идут на мои занятия, а ведь  это один из главных показателей успешности педагога. Я знакомлю их с удивительным  миром  музыки, открываю  его детям. Мечтаю впустить в их сердца и открытую душу волшебные звуки. Разнообразить и обогатить кругозор, научить слушать и чувствовать  музыку, петь и танцевать.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Особой функцией музыкального руководителя считаю не прямую передачу информации, а  создание атмосферы познания, стремления узнать больше. Учу детей не только акцентировать внимание на своих чувствах, но и понимать и принимать точку зрения других людей «…размышлять вместе с музыкой в такт…». И в этом мне помогает мой главный инструмент – музыка и мои навыки совершенного владения музыкальными инструментами: баяном, фортепьяно, синтезатором.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●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В своей работе хотелось бы   отметить следующие важнейшие стороны: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исследовательская (анализ музыкальных произведений и других видов искусств, изучение опыта коллег, анализ собственной работы, изучение методической литературы для профессионального роста и с целью применения ее в своей работе);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проектировочная (планирование, пополнение репертуара, распределение коррекционно-воспитательных задач и т.д.);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конструктивная (построение занятий, утренников, развлечений, как для детей так и для взрослых);</a:t>
            </a:r>
          </a:p>
          <a:p>
            <a:r>
              <a:rPr lang="ru-RU" sz="1400" dirty="0"/>
              <a:t> </a:t>
            </a:r>
          </a:p>
        </p:txBody>
      </p:sp>
      <p:sp>
        <p:nvSpPr>
          <p:cNvPr id="21510" name="WordArt 10"/>
          <p:cNvSpPr>
            <a:spLocks noChangeArrowheads="1" noChangeShapeType="1" noTextEdit="1"/>
          </p:cNvSpPr>
          <p:nvPr/>
        </p:nvSpPr>
        <p:spPr bwMode="auto">
          <a:xfrm>
            <a:off x="1600200" y="304800"/>
            <a:ext cx="3778250" cy="7953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Моя профессия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304800" y="304800"/>
            <a:ext cx="6248400" cy="8534400"/>
          </a:xfrm>
          <a:prstGeom prst="rect">
            <a:avLst/>
          </a:prstGeom>
          <a:solidFill>
            <a:srgbClr val="D9F4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63246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endParaRPr lang="ru-RU" sz="1400" b="1" i="1"/>
          </a:p>
          <a:p>
            <a:pPr algn="r"/>
            <a:endParaRPr lang="ru-RU" sz="1400" b="1" i="1"/>
          </a:p>
          <a:p>
            <a:pPr algn="r"/>
            <a:endParaRPr lang="ru-RU" sz="1400" b="1" i="1"/>
          </a:p>
          <a:p>
            <a:pPr algn="r"/>
            <a:endParaRPr lang="ru-RU" sz="1400" b="1" i="1"/>
          </a:p>
        </p:txBody>
      </p:sp>
      <p:sp>
        <p:nvSpPr>
          <p:cNvPr id="22532" name="Text Box 8"/>
          <p:cNvSpPr txBox="1">
            <a:spLocks noChangeArrowheads="1"/>
          </p:cNvSpPr>
          <p:nvPr/>
        </p:nvSpPr>
        <p:spPr bwMode="auto">
          <a:xfrm>
            <a:off x="457200" y="609600"/>
            <a:ext cx="60198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endParaRPr lang="ru-RU" dirty="0"/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коммуникативная (установление с детьми  взаимоотношений на основе доверия и уважения, завоевание авторитета у них и т.д.);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организаторская (практическое решение </a:t>
            </a:r>
          </a:p>
          <a:p>
            <a:pPr algn="just">
              <a:buFontTx/>
              <a:buChar char="-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коррекционно-образовательных задач ).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Считаю важным применение дифференцированного подхода в сольном исполнении,  в театрализации,  в индивидуальной  работе по прослушиванию произведений. Чтобы ребята, у которых возникают трудности, поверили в свои силы, необходимо отмечать и всячески поддерживать  самые незначительные успехи в  работе детей.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Основной трудностью в своей деятельности, считаю ограничение материальных возможностей по оснащению музыкально- дидактической базы дошкольного учреждения:  в приобретении нот, пособий, музыкальных инструментов, костюмов, атрибутов и других материалов, необходимых для работы  специалиста.</a:t>
            </a:r>
          </a:p>
          <a:p>
            <a:r>
              <a:rPr lang="ru-RU" dirty="0"/>
              <a:t> </a:t>
            </a:r>
          </a:p>
        </p:txBody>
      </p:sp>
      <p:pic>
        <p:nvPicPr>
          <p:cNvPr id="22533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876800"/>
            <a:ext cx="5410200" cy="320516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75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152400" y="304800"/>
            <a:ext cx="6400800" cy="8610600"/>
          </a:xfrm>
          <a:prstGeom prst="rect">
            <a:avLst/>
          </a:prstGeom>
          <a:solidFill>
            <a:srgbClr val="D9F4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228600" y="218480"/>
            <a:ext cx="6248400" cy="892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/>
              <a:t>                                                    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Есть  внутренняя  музыка  души…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Она  как  память  о  полузабытом,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                                                Она  как  дальний  шум….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                                                Не  заглуши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                                                Её  годами,  буднями  и  бытом!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                                                Она,  таится  в  глубине  светя,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                                          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Порой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 случайном  слове,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…..в  слабом  жесте.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                                                Её  имеют  многие. ДИТЯ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                                                Лишь  обладает  ею  в  совершенстве»                               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Е. Винокуров</a:t>
            </a:r>
          </a:p>
          <a:p>
            <a:r>
              <a:rPr lang="ru-RU" sz="1400" dirty="0"/>
              <a:t> </a:t>
            </a:r>
          </a:p>
          <a:p>
            <a:pPr algn="just"/>
            <a:r>
              <a:rPr lang="ru-RU" sz="1400" dirty="0"/>
              <a:t> 	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 самого детства люди начинают задумываться о будущей профессии. Сначала это всего лишь детские мечты и желания, ни на чем не основанные, но они как раз  являются зачатком наших  интересов  и увлечений.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Как и большинство  детей, я была самым обычным ребенком, любила петь, танцевать и даже немного сочиняла стихи.…В пятом классе мы дружной гурьбой   решили, пойти в музыкальную школу. Родителей я поставила  уже перед фактом учебы. 	Как же они удивились, узнав, что их «хрупкая девочка» будет заниматься на БАЯНЕ…. Прошло немало времени, когда я  смогла самостоятельно исполнить народные мелодии, или произведения известных классиков. Много часов было посвящено моему увлечению и занятиям на инструменте.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Наверное, сама судьба решила, что моя профессия будет связана с музыкой.  Поэтому и пошла в муз. училище, для того чтобы реализовать свои творческие способности.  Но я не видела себя в роли концертмейстера, артиста, исполнителя. Поэтому  выбрала  детскую аудиторию, а не концертный зал, и поступила в педагогический колледж,  освоив профессию музыкальный руководитель. А мой мягкий, добродушный характер, с «душою нараспашку»  предопределил – мое место работы в дошкольном учреждении. 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Я и до сих пор в душе ребенок,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(Только вслух об этом не скажу)….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30 лет хожу я в детский садик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работой этой дорожу!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Незаметно пролетело 12 лет работы музыкальным руководителем. Было все и радости, и свои трудности. Даже  возникало желание поменять место работы, по причинам, наверное, всем известным и банальным ..…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28678" name="WordArt 7"/>
          <p:cNvSpPr>
            <a:spLocks noChangeArrowheads="1" noChangeShapeType="1" noTextEdit="1"/>
          </p:cNvSpPr>
          <p:nvPr/>
        </p:nvSpPr>
        <p:spPr bwMode="auto">
          <a:xfrm>
            <a:off x="1066800" y="381000"/>
            <a:ext cx="4800600" cy="457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Моя профессия </a:t>
            </a:r>
            <a:r>
              <a:rPr lang="ru-RU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из </a:t>
            </a:r>
            <a:r>
              <a:rPr lang="ru-RU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детства....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699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304800" y="304800"/>
            <a:ext cx="6248400" cy="8610600"/>
          </a:xfrm>
          <a:prstGeom prst="rect">
            <a:avLst/>
          </a:prstGeom>
          <a:solidFill>
            <a:srgbClr val="D9F4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457200" y="147637"/>
            <a:ext cx="6096000" cy="899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200" dirty="0"/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Но удавалось взять себя в руки, понимая, что мои мысли и сердце думают иначе. Со временем   начинаешь  понимать, что мы связаны по рукам и ногам своей работой.  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Профессия постепенно превращается в образ жизни. И уже в семье никто не удивляется, что своим детям перед сном ты читаешь очередной сценарий, или сценку главных героев. Нормой жизни становится вечернее общение «мамы с компьютером», (ведь все работы у нас теперь в электронных вариантах). А одним   из радостных моментов общения с домочадцами является разучивание новой песни к очередному празднику.…  Не всегда понятны  бессонные ночи перед утренниками в надежде, что завтра Танечка с Ванечкой наконец-то топнут правой ножкой, вовремя. …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Но, вчерашний день позади, и ты радуешься, как дети исполняют искрящуюся русскую народную плясовую,  еще совсем малыши, но уже могут прослушать и понять классическую или современную музыку, почувствовать ее настроение. Порадовать частушками родителей, станцевать задорный танец и сыграть свою роль в спектаклях, как настоящий артист. И как приятно когда, после очередного праздника родители   благодарят за раскрытые таланты в их детях. Тогда понимаешь, вот та награда за собственное волнение, хлопоты и все – таки поистине не легкий труд музыкального руководителя.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Да, с ними тяжело, шумно, хлопотливо, иногда просто не хватает терпения. Но как, же пусто и тоскливо без их ежеминутных вопросов, гвалта, криков, беготни. Как одиноко без их светящихся глазенок, которые рады тебя видеть.  А как сладостны мгновения гордости за успехи своих воспитанников! Ведь это не «я» и «дети» выучили потрясающий танец, а МЫ ВМЕСТЕ усердно трудились.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Я люблю своё дело, благодаря которому   каждый день возвращаюсь в  свое утраченное детство,  проживая его вместе с детьми. Благодаря им, я становлюсь гуманнее, ищу пути совершенствования собственного потенциала. 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Любить детей, дано нам свыше,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Для них творить и просто жить.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Но, жаль, не каждый это слышит,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Забудет дверцу отворить.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Что обо мне,…то ключик к сердцу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Давно забрали ребятня,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Теперь поем, танцуем ВМЕСТЕ,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в этом вижу смысл я. </a:t>
            </a:r>
          </a:p>
          <a:p>
            <a:r>
              <a:rPr lang="ru-RU" sz="1400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3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228600" y="304800"/>
            <a:ext cx="6248400" cy="8610600"/>
          </a:xfrm>
          <a:prstGeom prst="rect">
            <a:avLst/>
          </a:prstGeom>
          <a:solidFill>
            <a:srgbClr val="D9F4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0725" name="WordArt 6"/>
          <p:cNvSpPr>
            <a:spLocks noChangeArrowheads="1" noChangeShapeType="1" noTextEdit="1"/>
          </p:cNvSpPr>
          <p:nvPr/>
        </p:nvSpPr>
        <p:spPr bwMode="auto">
          <a:xfrm>
            <a:off x="304800" y="3352800"/>
            <a:ext cx="6027738" cy="229235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ru-RU" sz="2000" i="1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Горжусь профессией своей</a:t>
            </a:r>
          </a:p>
          <a:p>
            <a:pPr algn="ctr"/>
            <a:r>
              <a:rPr lang="ru-RU" sz="2000" i="1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    За то, что детство проживаю многократно!</a:t>
            </a:r>
          </a:p>
          <a:p>
            <a:pPr algn="ctr"/>
            <a:r>
              <a:rPr lang="ru-RU" sz="2000" i="1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    И от улыбок, музыки, детей…..</a:t>
            </a:r>
          </a:p>
          <a:p>
            <a:pPr algn="ctr"/>
            <a:r>
              <a:rPr lang="ru-RU" sz="2000" i="1" kern="1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    Мне мир становится открытей и понятней!</a:t>
            </a:r>
          </a:p>
        </p:txBody>
      </p:sp>
      <p:pic>
        <p:nvPicPr>
          <p:cNvPr id="30726" name="Picture 7"/>
          <p:cNvPicPr>
            <a:picLocks noChangeAspect="1" noChangeArrowheads="1"/>
          </p:cNvPicPr>
          <p:nvPr/>
        </p:nvPicPr>
        <p:blipFill>
          <a:blip r:embed="rId3"/>
          <a:srcRect l="53618" t="56247" b="23119"/>
          <a:stretch>
            <a:fillRect/>
          </a:stretch>
        </p:blipFill>
        <p:spPr bwMode="auto">
          <a:xfrm>
            <a:off x="304800" y="304800"/>
            <a:ext cx="3429000" cy="291941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30727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5562600"/>
            <a:ext cx="2422525" cy="29718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0728" name="Text Box 9"/>
          <p:cNvSpPr txBox="1">
            <a:spLocks noChangeArrowheads="1"/>
          </p:cNvSpPr>
          <p:nvPr/>
        </p:nvSpPr>
        <p:spPr bwMode="auto">
          <a:xfrm>
            <a:off x="381000" y="8502650"/>
            <a:ext cx="3333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/>
              <a:t>Стихи  авторские- Московкиной Е.А</a:t>
            </a:r>
            <a:r>
              <a:rPr lang="ru-RU"/>
              <a:t>.  </a:t>
            </a: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1" descr="C:\Users\080B~1\AppData\Local\Temp\Rar$DI12.1254\4-1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6858000" cy="9144000"/>
          </a:xfrm>
        </p:spPr>
      </p:pic>
      <p:sp>
        <p:nvSpPr>
          <p:cNvPr id="18434" name="WordArt 7"/>
          <p:cNvSpPr>
            <a:spLocks noChangeArrowheads="1" noChangeShapeType="1" noTextEdit="1"/>
          </p:cNvSpPr>
          <p:nvPr/>
        </p:nvSpPr>
        <p:spPr bwMode="auto">
          <a:xfrm>
            <a:off x="1752600" y="1752600"/>
            <a:ext cx="3714750" cy="22875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</a:rPr>
              <a:t>Кошкин дом 2</a:t>
            </a:r>
          </a:p>
          <a:p>
            <a:pPr algn="ctr"/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6633CC"/>
              </a:solidFill>
              <a:latin typeface="Arial Black"/>
            </a:endParaRPr>
          </a:p>
        </p:txBody>
      </p:sp>
      <p:sp>
        <p:nvSpPr>
          <p:cNvPr id="18435" name="WordArt 8"/>
          <p:cNvSpPr>
            <a:spLocks noChangeArrowheads="1" noChangeShapeType="1" noTextEdit="1"/>
          </p:cNvSpPr>
          <p:nvPr/>
        </p:nvSpPr>
        <p:spPr bwMode="auto">
          <a:xfrm>
            <a:off x="381000" y="2971800"/>
            <a:ext cx="6305550" cy="1085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</a:rPr>
              <a:t>Театрализованное представление </a:t>
            </a:r>
          </a:p>
          <a:p>
            <a:pPr algn="ctr"/>
            <a:r>
              <a:rPr lang="ru-RU" sz="2000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</a:rPr>
              <a:t>для детей старшего дошкольного возраста</a:t>
            </a:r>
          </a:p>
        </p:txBody>
      </p:sp>
      <p:sp>
        <p:nvSpPr>
          <p:cNvPr id="18436" name="Rectangle 10"/>
          <p:cNvSpPr>
            <a:spLocks noChangeArrowheads="1"/>
          </p:cNvSpPr>
          <p:nvPr/>
        </p:nvSpPr>
        <p:spPr bwMode="auto">
          <a:xfrm>
            <a:off x="838200" y="6248400"/>
            <a:ext cx="57912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</a:rPr>
              <a:t>Разработала : музыкальный руководитель, </a:t>
            </a:r>
            <a:endParaRPr lang="en-US" sz="1600" b="1" dirty="0" smtClean="0">
              <a:latin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</a:rPr>
              <a:t>   Московкина Евгения Александровна</a:t>
            </a:r>
            <a:endParaRPr lang="ru-RU" sz="1600" b="1" dirty="0">
              <a:latin typeface="Times New Roman" pitchFamily="18" charset="0"/>
            </a:endParaRPr>
          </a:p>
        </p:txBody>
      </p:sp>
      <p:sp>
        <p:nvSpPr>
          <p:cNvPr id="18437" name="Text Box 11"/>
          <p:cNvSpPr txBox="1">
            <a:spLocks noChangeArrowheads="1"/>
          </p:cNvSpPr>
          <p:nvPr/>
        </p:nvSpPr>
        <p:spPr bwMode="auto">
          <a:xfrm>
            <a:off x="2847274" y="8382000"/>
            <a:ext cx="90845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Барнаул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57200"/>
            <a:ext cx="5923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Муниципальное  бюджетное дошкольное образовательное учреждение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«Детский сад</a:t>
            </a:r>
            <a:r>
              <a:rPr lang="en-US" sz="1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67»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3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304800" y="533400"/>
            <a:ext cx="6248400" cy="8229600"/>
          </a:xfrm>
          <a:prstGeom prst="rect">
            <a:avLst/>
          </a:prstGeom>
          <a:solidFill>
            <a:srgbClr val="D9F3F7"/>
          </a:solidFill>
          <a:ln w="9525">
            <a:solidFill>
              <a:srgbClr val="66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0485" name="WordArt 14"/>
          <p:cNvSpPr>
            <a:spLocks noChangeArrowheads="1" noChangeShapeType="1" noTextEdit="1"/>
          </p:cNvSpPr>
          <p:nvPr/>
        </p:nvSpPr>
        <p:spPr bwMode="auto">
          <a:xfrm>
            <a:off x="1143000" y="762000"/>
            <a:ext cx="4759325" cy="7953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Сведения о педагоге</a:t>
            </a:r>
          </a:p>
        </p:txBody>
      </p:sp>
      <p:sp>
        <p:nvSpPr>
          <p:cNvPr id="20486" name="Text Box 15"/>
          <p:cNvSpPr txBox="1">
            <a:spLocks noChangeArrowheads="1"/>
          </p:cNvSpPr>
          <p:nvPr/>
        </p:nvSpPr>
        <p:spPr bwMode="auto">
          <a:xfrm>
            <a:off x="381000" y="1981200"/>
            <a:ext cx="60960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>
                <a:latin typeface="Times New Roman" pitchFamily="18" charset="0"/>
              </a:rPr>
              <a:t>Ф.И.О.:</a:t>
            </a:r>
            <a:r>
              <a:rPr lang="ru-RU" sz="1400" dirty="0">
                <a:latin typeface="Times New Roman" pitchFamily="18" charset="0"/>
              </a:rPr>
              <a:t> Московкина Евгения Александровна;</a:t>
            </a:r>
          </a:p>
          <a:p>
            <a:endParaRPr lang="ru-RU" sz="1400" dirty="0">
              <a:latin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</a:rPr>
              <a:t>Дата рождения:</a:t>
            </a:r>
            <a:r>
              <a:rPr lang="ru-RU" sz="1400" dirty="0">
                <a:latin typeface="Times New Roman" pitchFamily="18" charset="0"/>
              </a:rPr>
              <a:t> 30 декабря 1978 год;</a:t>
            </a:r>
          </a:p>
          <a:p>
            <a:endParaRPr lang="ru-RU" sz="1400" dirty="0">
              <a:latin typeface="Times New Roman" pitchFamily="18" charset="0"/>
            </a:endParaRPr>
          </a:p>
          <a:p>
            <a:pPr algn="just"/>
            <a:r>
              <a:rPr lang="ru-RU" sz="1400" b="1" dirty="0">
                <a:latin typeface="Times New Roman" pitchFamily="18" charset="0"/>
              </a:rPr>
              <a:t>Образование 1</a:t>
            </a:r>
            <a:r>
              <a:rPr lang="ru-RU" sz="1400" dirty="0">
                <a:latin typeface="Times New Roman" pitchFamily="18" charset="0"/>
              </a:rPr>
              <a:t>: </a:t>
            </a:r>
            <a:r>
              <a:rPr lang="ru-RU" sz="1400" dirty="0" smtClean="0">
                <a:latin typeface="Times New Roman" pitchFamily="18" charset="0"/>
              </a:rPr>
              <a:t>среднее – специальное, </a:t>
            </a:r>
            <a:r>
              <a:rPr lang="ru-RU" sz="1400" dirty="0" err="1" smtClean="0">
                <a:latin typeface="Times New Roman" pitchFamily="18" charset="0"/>
              </a:rPr>
              <a:t>Барнаульский</a:t>
            </a:r>
            <a:r>
              <a:rPr lang="ru-RU" sz="1400" dirty="0" smtClean="0">
                <a:latin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</a:rPr>
              <a:t>государственный педагогический  колледж №</a:t>
            </a:r>
            <a:r>
              <a:rPr lang="ru-RU" sz="1400" dirty="0" smtClean="0">
                <a:latin typeface="Times New Roman" pitchFamily="18" charset="0"/>
              </a:rPr>
              <a:t>1  , (диплом </a:t>
            </a:r>
            <a:r>
              <a:rPr lang="ru-RU" sz="1400" dirty="0">
                <a:latin typeface="Times New Roman" pitchFamily="18" charset="0"/>
              </a:rPr>
              <a:t>с отличием), 2001 год;</a:t>
            </a:r>
          </a:p>
          <a:p>
            <a:r>
              <a:rPr lang="ru-RU" sz="1400" b="1" dirty="0">
                <a:latin typeface="Times New Roman" pitchFamily="18" charset="0"/>
              </a:rPr>
              <a:t>Специальность</a:t>
            </a:r>
            <a:r>
              <a:rPr lang="ru-RU" sz="1400" dirty="0">
                <a:latin typeface="Times New Roman" pitchFamily="18" charset="0"/>
              </a:rPr>
              <a:t>: учитель музыки, музыкальный руководитель;</a:t>
            </a:r>
          </a:p>
          <a:p>
            <a:endParaRPr lang="ru-RU" sz="1400" dirty="0">
              <a:latin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</a:rPr>
              <a:t>Образование 2:</a:t>
            </a:r>
            <a:r>
              <a:rPr lang="ru-RU" sz="1400" dirty="0">
                <a:latin typeface="Times New Roman" pitchFamily="18" charset="0"/>
              </a:rPr>
              <a:t> высшее, Алтайская государственная академия культуры и искусств (диплом с отличием), 2006 год;</a:t>
            </a:r>
          </a:p>
          <a:p>
            <a:r>
              <a:rPr lang="ru-RU" sz="1400" b="1" dirty="0">
                <a:latin typeface="Times New Roman" pitchFamily="18" charset="0"/>
              </a:rPr>
              <a:t>Специальность:</a:t>
            </a:r>
            <a:r>
              <a:rPr lang="ru-RU" sz="1400" dirty="0">
                <a:latin typeface="Times New Roman" pitchFamily="18" charset="0"/>
              </a:rPr>
              <a:t> «Социально-культурная деятельность»;</a:t>
            </a:r>
          </a:p>
          <a:p>
            <a:endParaRPr lang="ru-RU" sz="1400" dirty="0">
              <a:latin typeface="Times New Roman" pitchFamily="18" charset="0"/>
            </a:endParaRPr>
          </a:p>
          <a:p>
            <a:r>
              <a:rPr lang="ru-RU" sz="1400" b="1" dirty="0">
                <a:latin typeface="Times New Roman" pitchFamily="18" charset="0"/>
              </a:rPr>
              <a:t>Должность</a:t>
            </a:r>
            <a:r>
              <a:rPr lang="ru-RU" sz="1400" dirty="0">
                <a:latin typeface="Times New Roman" pitchFamily="18" charset="0"/>
              </a:rPr>
              <a:t>: музыкальный руководитель;</a:t>
            </a:r>
          </a:p>
          <a:p>
            <a:r>
              <a:rPr lang="ru-RU" sz="1400" b="1" dirty="0">
                <a:latin typeface="Times New Roman" pitchFamily="18" charset="0"/>
              </a:rPr>
              <a:t>Квалификационная категория</a:t>
            </a:r>
            <a:r>
              <a:rPr lang="ru-RU" sz="1400" b="1" dirty="0">
                <a:solidFill>
                  <a:schemeClr val="hlink"/>
                </a:solidFill>
                <a:latin typeface="Times New Roman" pitchFamily="18" charset="0"/>
              </a:rPr>
              <a:t>:</a:t>
            </a:r>
            <a:r>
              <a:rPr lang="ru-RU" sz="1400" dirty="0">
                <a:latin typeface="Times New Roman" pitchFamily="18" charset="0"/>
              </a:rPr>
              <a:t> высшая;</a:t>
            </a:r>
          </a:p>
          <a:p>
            <a:r>
              <a:rPr lang="ru-RU" sz="1400" b="1" dirty="0">
                <a:latin typeface="Times New Roman" pitchFamily="18" charset="0"/>
              </a:rPr>
              <a:t>Стаж работы по специальности:</a:t>
            </a:r>
            <a:r>
              <a:rPr lang="ru-RU" sz="1400" dirty="0">
                <a:latin typeface="Times New Roman" pitchFamily="18" charset="0"/>
              </a:rPr>
              <a:t> 12 лет;</a:t>
            </a:r>
          </a:p>
          <a:p>
            <a:endParaRPr lang="ru-RU" sz="1400" dirty="0">
              <a:latin typeface="Times New Roman" pitchFamily="18" charset="0"/>
            </a:endParaRPr>
          </a:p>
          <a:p>
            <a:pPr algn="just"/>
            <a:r>
              <a:rPr lang="ru-RU" sz="1400" b="1" dirty="0">
                <a:latin typeface="Times New Roman" pitchFamily="18" charset="0"/>
              </a:rPr>
              <a:t>Дополнительные сведения</a:t>
            </a:r>
            <a:r>
              <a:rPr lang="ru-RU" sz="1400" dirty="0">
                <a:latin typeface="Times New Roman" pitchFamily="18" charset="0"/>
              </a:rPr>
              <a:t>: имею опыт работы с детьми ОВЗ, более 9 лет работаю в детских садах в группах коррекционной направленности;</a:t>
            </a:r>
          </a:p>
          <a:p>
            <a:endParaRPr lang="ru-RU" sz="1400" b="1" dirty="0">
              <a:solidFill>
                <a:schemeClr val="hlink"/>
              </a:solidFill>
              <a:latin typeface="Times New Roman" pitchFamily="18" charset="0"/>
            </a:endParaRPr>
          </a:p>
          <a:p>
            <a:pPr algn="just"/>
            <a:r>
              <a:rPr lang="ru-RU" sz="1400" b="1" dirty="0">
                <a:latin typeface="Times New Roman" pitchFamily="18" charset="0"/>
              </a:rPr>
              <a:t>Методическая тема</a:t>
            </a:r>
            <a:r>
              <a:rPr lang="ru-RU" sz="1400" dirty="0">
                <a:latin typeface="Times New Roman" pitchFamily="18" charset="0"/>
              </a:rPr>
              <a:t>: «Развитие эмоциональной сферы дошкольников с нарушениями речи в процессе музыкальной деятельности средствами драматизации»</a:t>
            </a:r>
          </a:p>
        </p:txBody>
      </p:sp>
      <p:pic>
        <p:nvPicPr>
          <p:cNvPr id="20487" name="Picture 16" descr="12e28f4d6aa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587" y="7391400"/>
            <a:ext cx="5789613" cy="1752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304800" y="304800"/>
            <a:ext cx="6248400" cy="8610600"/>
          </a:xfrm>
          <a:prstGeom prst="rect">
            <a:avLst/>
          </a:prstGeom>
          <a:solidFill>
            <a:srgbClr val="D9F4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381000" y="1143000"/>
            <a:ext cx="6096000" cy="775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2009г.-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Почетная грамота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администрации Центрального района, за добросовестный труд, успехи в деле воспитания подрастающего поколения и в связи с 50-летием учреждения.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октябре 2009г. дети ДОУ под моим руководством стали участниками региональной конференции: «Комплексное сопровождение лиц с особыми образовательными потребностями: проблемы и перспективы». Отмечены 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благодарственным письмом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АлтГПА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кафедры специальной педагогики и психологии.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2010г.- 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Благодарственное письмо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, кафедра специальной педагогики и психологии Института психологии и педагогики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АлтГПА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за проведение открытых занятий для студентов логопедической специальности.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2011г. – 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Грамота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Автономной некоммерческой образовательной организации «Дом учителя», за участие в городском конкурсе фоторепортажей педагогов образовательных учреждений «Будни молодого педагога»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2011г.- 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Диплом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МОУДОД «Городской детский оздоровительно - образовательный (профильный) центр «Потенциал», за участие в конкурсе «Секреты воспитания» 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октябре 2009г. дети ДОУ под моим руководством стали участниками региональной конференции: «Комплексное сопровождение лиц с особыми образовательными потребностями: проблемы и перспективы». Отмечены 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благодарственным письмом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АлтГПА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кафедры специальной педагогики и психологии.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2011г. – 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благодарность  и диплом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ДОУ, за активное участие в городском музыкальном конкурсе «Созвездие детских талантов»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Имею положительные отзывы  о  профессиональной деятельности от коллег,  а также кафедры специальной психологии и педагогики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АлтГПА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за проведение открытых занятий и мероприятий для студентов логопедической специальности.</a:t>
            </a:r>
          </a:p>
          <a:p>
            <a:r>
              <a:rPr lang="ru-RU" sz="1400" dirty="0"/>
              <a:t> </a:t>
            </a:r>
          </a:p>
        </p:txBody>
      </p:sp>
      <p:sp>
        <p:nvSpPr>
          <p:cNvPr id="27652" name="WordArt 7"/>
          <p:cNvSpPr>
            <a:spLocks noChangeArrowheads="1" noChangeShapeType="1" noTextEdit="1"/>
          </p:cNvSpPr>
          <p:nvPr/>
        </p:nvSpPr>
        <p:spPr bwMode="auto">
          <a:xfrm>
            <a:off x="1600200" y="304800"/>
            <a:ext cx="3581400" cy="685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Мои успехи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5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304800" y="304800"/>
            <a:ext cx="6248400" cy="8610600"/>
          </a:xfrm>
          <a:prstGeom prst="rect">
            <a:avLst/>
          </a:prstGeom>
          <a:solidFill>
            <a:srgbClr val="D9F4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3557" name="WordArt 6"/>
          <p:cNvSpPr>
            <a:spLocks noChangeArrowheads="1" noChangeShapeType="1" noTextEdit="1"/>
          </p:cNvSpPr>
          <p:nvPr/>
        </p:nvSpPr>
        <p:spPr bwMode="auto">
          <a:xfrm>
            <a:off x="1219200" y="457200"/>
            <a:ext cx="4267200" cy="8445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Мои статьи и публикации</a:t>
            </a: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381000" y="1295400"/>
            <a:ext cx="6019800" cy="611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Сценарии праздников и развлечений: Сборник из серии«Выпускники ХХI века» /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сост.:И.В.Сахно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,-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Барнаул.-БГПК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2007.-160с.) 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Опубликован  авторский сценарий: «Встреча весны» </a:t>
            </a: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Социокультурное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пространство России: проблемы и перспективы развития: сб.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докл.III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Всероссийской (с международным участием)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науч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практич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конф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(Белгород, 27-28 января 2011года)/ отв. ред. И.А.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Гричаникова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И.Г.Паршина.-Белгород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: БГИКИ,2011.-е.1.-288с. 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Статья: «Методы ТРИЗ как составная часть процесса развития творческих способностей дошкольников»</a:t>
            </a: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-Проблемы государства, права, культуры и образования в современном мире: материалы VIII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Междунар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науч.-практ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Интернет-конф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22 марта 2011г./ отв. ред. В. Н. Окатов;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М-во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науки РФ. Тамбов: Изд. Дом ТГУ им. Г.Р. Державина, 2011.345с. 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Статья: «Музыка как одно из средств коррекционного воздействия на детей дошкольного возраста по преодолению общего недоразвития речи»</a:t>
            </a: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Звездочка наша /под. ред.Поповой Л.Ж. № 11.-Барнаул.-2010, 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авторский сценарий «Братец Кролик встречает Новый год»</a:t>
            </a:r>
          </a:p>
          <a:p>
            <a:pPr algn="just">
              <a:buFontTx/>
              <a:buChar char="-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Статьи в сборниках  материалов Всероссийского открытого образовательного форума «Дополнительное образование – вне рамок, вне границ»: 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«Театрализованная деятельность, как эффективное средство развития в коррекции коммуникативных способностей детей с нарушением речи» (2015г.);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u="sng" dirty="0">
                <a:latin typeface="Times New Roman" pitchFamily="18" charset="0"/>
                <a:cs typeface="Times New Roman" pitchFamily="18" charset="0"/>
              </a:rPr>
              <a:t>«Здоровьесберегающие технологии в процессе музыкального воспитания» (2016г.). </a:t>
            </a:r>
          </a:p>
        </p:txBody>
      </p:sp>
      <p:pic>
        <p:nvPicPr>
          <p:cNvPr id="23559" name="Picture 8" descr="12e28f4d6aa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1756" y="7315200"/>
            <a:ext cx="3657382" cy="13430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70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2209800"/>
            <a:ext cx="6858000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isometricOffAxis1Right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  <a:cs typeface="+mn-cs"/>
              </a:rPr>
              <a:t>Достижения </a:t>
            </a:r>
          </a:p>
        </p:txBody>
      </p:sp>
      <p:pic>
        <p:nvPicPr>
          <p:cNvPr id="38915" name="Рисунок 4" descr="http://muzichka1.ucoz.ru/detki_i_not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4419600"/>
            <a:ext cx="5181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9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304800" y="304800"/>
            <a:ext cx="6248400" cy="8610600"/>
          </a:xfrm>
          <a:prstGeom prst="rect">
            <a:avLst/>
          </a:prstGeom>
          <a:solidFill>
            <a:srgbClr val="D9F4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mtClean="0"/>
          </a:p>
          <a:p>
            <a:pPr algn="ctr"/>
            <a:endParaRPr lang="ru-RU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457199" y="762000"/>
            <a:ext cx="6019801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Успешно реализую Образовательную программу дошкольного образования МБДОУ «Детский сад №67». В условиях введения ФГОС ДО активно внедряю личностно-ориентированную модель взаимодействия  с детьми, опираясь на современные методики и технологии музыкального воспитания. Вариативно и эффективно использую авторские методики: А.И. Суворовой, Е.В.Рыбак, М.Ю.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Картушиной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Л.М. Лазарева; систему коррекционной работы для детей с ОНР  Т.Б. Филичевой, Г.В. Чиркиной, Т.С.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Овчинниковой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что приводит к стабильным результатам работы в музыкальном воспитании и коррекции дошкольников.	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На протяжении ряда лет демонстрирую позитивную динамику в организации музыкального процесса МБДОУ. Использую в воспитательно-коррекционном процессе инновационные технологии Л. Беляевой, Т.С.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Овчинниковой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О.Д.Неженцева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песенный репертуар алтайских композиторов А.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Берлякова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Б.С.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Лихторович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А. А.Степанова, Г.В.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Полянцева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др. 	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Вариативно и выборочно применяю эффективные авторские методики: «Танцевальную ритмику» А.И. Суворовой (развитие музыкально-ритмических движений), «Игротеку» Е.В. Рыбак (формирование коммуникативных навыков, развитие творчества и музыкальных способностей);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Логоритмика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М.Ю.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Картушиной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О.Д.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Неженцева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др. Использую элементы драматизации, такие как - ритмопластика,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ритмодекламация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 эмоциональные зарисовки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психогимнастики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Благодаря этому уровень развития музыкальных и творческих способностей воспитанников повысился на 63%.	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Владею современными образовательными технологиями и методиками эффективно внедряю  их в музыкальный процесс: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технологии проектной деятельности: совместно с родителями и детьми осуществляю разработку и реализацию творческих проектов («Все дело в шляпе», «Все профессии нужны, все профессии важны», «Поклонимся великим тем годам» и др.);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-информационно - коммуникативные,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мультимидийные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презентации, подбор иллюстративного материала для непосредственно-образовательной деятельности и оформления информационного материала для родителей («Музыка с нами», «Музыкальные звуки в природе», «Рисуем картину - звуками», «Озвучивание стихов» и т.д.)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2" name="WordArt 8"/>
          <p:cNvSpPr>
            <a:spLocks noChangeArrowheads="1" noChangeShapeType="1" noTextEdit="1"/>
          </p:cNvSpPr>
          <p:nvPr/>
        </p:nvSpPr>
        <p:spPr bwMode="auto">
          <a:xfrm>
            <a:off x="1600200" y="304800"/>
            <a:ext cx="3349625" cy="6223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ru-RU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5"/>
          <p:cNvSpPr>
            <a:spLocks noChangeArrowheads="1"/>
          </p:cNvSpPr>
          <p:nvPr/>
        </p:nvSpPr>
        <p:spPr bwMode="auto">
          <a:xfrm>
            <a:off x="304800" y="304800"/>
            <a:ext cx="6248400" cy="8610600"/>
          </a:xfrm>
          <a:prstGeom prst="rect">
            <a:avLst/>
          </a:prstGeom>
          <a:solidFill>
            <a:srgbClr val="D9F4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533400" y="457200"/>
            <a:ext cx="5867400" cy="892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здоровьесберегающие технологии: применяю дыхательную, артикуляционную гимнастику, пальчиковые, речевые игры, ритмопластику. За последние три года на основе авторских методик М.Л. Лазарева, М.Ю.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Картушиной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Т. и С. Железновых, О.В. Карцер разработала и внедрила в практику систему музыкально-танцевальных упражнений, комплекс дыхательных упражнений. Благодаря этому уровень развития музыкальных и творческих способностей воспитанников повысился на 65%.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Вношу личный вклад в повышение качества образования, разработала рабочую программу по музыкальному воспитанию старших дошкольников, а так же авторскую программу «Развитие творческих способностей дошкольников методами ТРИЗ на музыкальных занятиях». В результате творческая активность воспитанников  в процессе освоения программы свидетельствовала о тенденции роста на 61% от общего количества детей. (На 20% повысился уровень детей с низкого уровня до среднего, на 41% со среднего до высокого).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Систематизировав свой опыт работы, полученный в период с 2011-2016 годы, подготовила раздел «художественно-эстетическая  работа в ДОУ», который вошел в образовательную программу дошкольного образования МБДОУ и позволяет достичь стабильно высоких результатов коррекционной работы.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Оборудовала предметно-пространственную развивающую образовательную среду в музыкальном зале для детей с ОНР в соответствии с требованиями санитарных норм, программных задач.	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Для стимулирования деятельности детей на музыкальных занятиях создан экран успешности «До-ми - соль -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». Систематизирован авторский музыкально - дидактический материал в сборники и картотеки: «Мы танцуем », «Хорошее настроение», «Темпы, ритмы», «Поющие рыбки», «Волшебные нити» и др.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Обновлена и усовершенствованна музыкальная фонотека, песенный репертуар к занятиям и праздникам оформлен на С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носителях.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Благодаря совместным усилиям педагогов и родителей пополнена «детская костюмерная». Этому способствовали организованные тематические мероприятия, конкурсы внутри МБДОУ,  музыкальные спектакли    («Все дело в шляпе», «Все профессии важны», «Под грибом», «Колобок на новый лад», «Мешок яблок») и т.д.</a:t>
            </a:r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7" name="Рисунок 1" descr="C:\Users\080B~1\AppData\Local\Temp\Rar$DI12.1254\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7"/>
          <p:cNvSpPr>
            <a:spLocks noChangeArrowheads="1"/>
          </p:cNvSpPr>
          <p:nvPr/>
        </p:nvSpPr>
        <p:spPr bwMode="auto">
          <a:xfrm>
            <a:off x="304800" y="304800"/>
            <a:ext cx="6248400" cy="8610600"/>
          </a:xfrm>
          <a:prstGeom prst="rect">
            <a:avLst/>
          </a:prstGeom>
          <a:solidFill>
            <a:srgbClr val="D9F4F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381000" y="741700"/>
            <a:ext cx="6019800" cy="861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Высоких результатов в музыкальном воспитании и  коррекции речевых нарушений у детей дошкольного возраста достигаю с помощью общения с родителями (законными представителями) воспитанников.  	Эффективными и результативными в работе с родителями (законными представителями) считаю такие формы работы: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совместные музыкальные мероприятия;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-тематические конкурсы;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-театрализованные представления;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-консультации - беседы, рекомендации по вопросам индивидуального творческого развития дошкольника;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-педагогические ширмы.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Осознанное включение родителей (законными представителями) в совместный процесс развития детей, приобщения их к музыке, проведение просветительской и творческой деятельности, значительно повышает эффективность взаимодействия с семьями воспитанников, увеличивает их активность в проведении различных мероприятий. По результатам анкетирования в 2015 – 2016 учебном году – 90 % родителей удовлетворены условиями музыкального развития дошкольников  в МБДОУ.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Повышаю свой профессиональный уровень, изучая новинки педагогической, психологической, музыкальной теории и практики, посещая открытые занятия коллег. Занимаюсь самообразованием, применяю в работе инновационные разработки, предлагаемые периодической печатью: «Справочник музыкального руководителя», журналы — «Музыкальный руководитель», «Музыкальная палитра». 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В 2014 году прошла курсы профессиональной переподготовки в  АНОО Дом учителя по теме «Управление процессом музыкального воспитания детей дошкольного возраста в условиях реализации ФГОС ДО». Защитилась на   инновационный уровень - 20 баллов.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Работаю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тесном контакте с педагогами ДОУ, координирую их деятельность по ознакомлению с музыкальным практическим материалом. Для повышения культурного и образовательного уровня педагогов провожу консультации. Выступаю с сообщениями по музыкальному развитию детей на педагогических советах.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Принимаю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активное участие в конкурсах, имею опыт выступления на конференциях, опубликовала ряд статей в различных печатных изданиях.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1090</Words>
  <PresentationFormat>Экран (4:3)</PresentationFormat>
  <Paragraphs>228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ММВ</cp:lastModifiedBy>
  <cp:revision>61</cp:revision>
  <dcterms:modified xsi:type="dcterms:W3CDTF">2016-11-06T03:14:39Z</dcterms:modified>
</cp:coreProperties>
</file>