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8" r:id="rId3"/>
    <p:sldId id="270" r:id="rId4"/>
    <p:sldId id="278" r:id="rId5"/>
    <p:sldId id="260" r:id="rId6"/>
    <p:sldId id="265" r:id="rId7"/>
    <p:sldId id="258" r:id="rId8"/>
    <p:sldId id="285" r:id="rId9"/>
    <p:sldId id="292" r:id="rId10"/>
    <p:sldId id="296" r:id="rId11"/>
    <p:sldId id="262" r:id="rId12"/>
    <p:sldId id="294" r:id="rId13"/>
    <p:sldId id="259" r:id="rId14"/>
    <p:sldId id="280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00" autoAdjust="0"/>
  </p:normalViewPr>
  <p:slideViewPr>
    <p:cSldViewPr>
      <p:cViewPr varScale="1">
        <p:scale>
          <a:sx n="65" d="100"/>
          <a:sy n="65" d="100"/>
        </p:scale>
        <p:origin x="984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402977-8220-455B-A5EB-290B697B345D}" type="doc">
      <dgm:prSet loTypeId="urn:microsoft.com/office/officeart/2005/8/layout/pyramid1" loCatId="pyramid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B1D14E2-C8E5-42F9-8BAC-15E4BE986B90}">
      <dgm:prSet phldrT="[Текст]"/>
      <dgm:spPr/>
      <dgm:t>
        <a:bodyPr/>
        <a:lstStyle/>
        <a:p>
          <a:r>
            <a:rPr lang="ru-RU" dirty="0" smtClean="0"/>
            <a:t>Заведующий</a:t>
          </a:r>
        </a:p>
        <a:p>
          <a:r>
            <a:rPr lang="ru-RU" dirty="0" smtClean="0"/>
            <a:t>Материально техническая база</a:t>
          </a:r>
          <a:endParaRPr lang="ru-RU" dirty="0"/>
        </a:p>
      </dgm:t>
    </dgm:pt>
    <dgm:pt modelId="{AB97D5F6-563C-4DD6-955B-7A4DA51F39D7}" type="parTrans" cxnId="{75F23F4F-026B-40B2-9163-30A1AD69284A}">
      <dgm:prSet/>
      <dgm:spPr/>
      <dgm:t>
        <a:bodyPr/>
        <a:lstStyle/>
        <a:p>
          <a:endParaRPr lang="ru-RU"/>
        </a:p>
      </dgm:t>
    </dgm:pt>
    <dgm:pt modelId="{1B44D759-BA08-4A7C-8379-A38E01850D84}" type="sibTrans" cxnId="{75F23F4F-026B-40B2-9163-30A1AD69284A}">
      <dgm:prSet/>
      <dgm:spPr/>
      <dgm:t>
        <a:bodyPr/>
        <a:lstStyle/>
        <a:p>
          <a:endParaRPr lang="ru-RU"/>
        </a:p>
      </dgm:t>
    </dgm:pt>
    <dgm:pt modelId="{649DEB21-3D7C-4F0F-A778-313B585CC9C3}">
      <dgm:prSet/>
      <dgm:spPr/>
      <dgm:t>
        <a:bodyPr/>
        <a:lstStyle/>
        <a:p>
          <a:r>
            <a:rPr lang="ru-RU" dirty="0" smtClean="0"/>
            <a:t>Старший воспитатель</a:t>
          </a:r>
        </a:p>
        <a:p>
          <a:r>
            <a:rPr lang="ru-RU" dirty="0" smtClean="0"/>
            <a:t>Осуществление общей координации по созданию  </a:t>
          </a:r>
          <a:r>
            <a:rPr lang="ru-RU" dirty="0" err="1" smtClean="0"/>
            <a:t>коррекционно</a:t>
          </a:r>
          <a:r>
            <a:rPr lang="ru-RU" dirty="0" smtClean="0"/>
            <a:t> –развивающей среды</a:t>
          </a:r>
          <a:endParaRPr lang="ru-RU" dirty="0"/>
        </a:p>
      </dgm:t>
    </dgm:pt>
    <dgm:pt modelId="{66A9D58A-6280-4F43-A98D-6FCE378D8E67}" type="parTrans" cxnId="{75BA1F0A-C570-4136-821B-0989448A2598}">
      <dgm:prSet/>
      <dgm:spPr/>
      <dgm:t>
        <a:bodyPr/>
        <a:lstStyle/>
        <a:p>
          <a:endParaRPr lang="ru-RU"/>
        </a:p>
      </dgm:t>
    </dgm:pt>
    <dgm:pt modelId="{19A4B315-32B6-4DA4-AF48-5E83007554C5}" type="sibTrans" cxnId="{75BA1F0A-C570-4136-821B-0989448A2598}">
      <dgm:prSet/>
      <dgm:spPr/>
      <dgm:t>
        <a:bodyPr/>
        <a:lstStyle/>
        <a:p>
          <a:endParaRPr lang="ru-RU"/>
        </a:p>
      </dgm:t>
    </dgm:pt>
    <dgm:pt modelId="{C7E650CD-6A35-445C-91AC-0B0386C1E563}">
      <dgm:prSet/>
      <dgm:spPr/>
      <dgm:t>
        <a:bodyPr/>
        <a:lstStyle/>
        <a:p>
          <a:r>
            <a:rPr lang="ru-RU" dirty="0" smtClean="0"/>
            <a:t>Воспитатели</a:t>
          </a:r>
        </a:p>
        <a:p>
          <a:r>
            <a:rPr lang="ru-RU" dirty="0" smtClean="0"/>
            <a:t>Подбор пособий и игрушек с учётом возраста детей и гибкое зонирование пространства</a:t>
          </a:r>
          <a:endParaRPr lang="ru-RU" dirty="0"/>
        </a:p>
      </dgm:t>
    </dgm:pt>
    <dgm:pt modelId="{AD8D7E54-A88C-4FCB-9E3F-75CF0795D8D8}" type="parTrans" cxnId="{254CB66E-A512-42BF-8BC5-CFB5FC757B4D}">
      <dgm:prSet/>
      <dgm:spPr/>
      <dgm:t>
        <a:bodyPr/>
        <a:lstStyle/>
        <a:p>
          <a:endParaRPr lang="ru-RU"/>
        </a:p>
      </dgm:t>
    </dgm:pt>
    <dgm:pt modelId="{63D4E873-6AED-4C99-B733-1ED7F9F13B00}" type="sibTrans" cxnId="{254CB66E-A512-42BF-8BC5-CFB5FC757B4D}">
      <dgm:prSet/>
      <dgm:spPr/>
      <dgm:t>
        <a:bodyPr/>
        <a:lstStyle/>
        <a:p>
          <a:endParaRPr lang="ru-RU"/>
        </a:p>
      </dgm:t>
    </dgm:pt>
    <dgm:pt modelId="{E390DF1B-BBAB-4BC0-A1F3-747AFF9717C9}">
      <dgm:prSet/>
      <dgm:spPr/>
      <dgm:t>
        <a:bodyPr/>
        <a:lstStyle/>
        <a:p>
          <a:r>
            <a:rPr lang="ru-RU" dirty="0" smtClean="0"/>
            <a:t>Медицинский работник</a:t>
          </a:r>
        </a:p>
        <a:p>
          <a:r>
            <a:rPr lang="ru-RU" dirty="0" smtClean="0"/>
            <a:t>Консультации по соблюдению САНПИНА  создание  условий для охраны жизни и здоровья детей.</a:t>
          </a:r>
          <a:endParaRPr lang="ru-RU" dirty="0"/>
        </a:p>
      </dgm:t>
    </dgm:pt>
    <dgm:pt modelId="{8340CEBD-A5E1-4F38-BDDA-2974BDEF8A07}" type="parTrans" cxnId="{18BCB8EC-ED55-4544-922A-3FFBD071B809}">
      <dgm:prSet/>
      <dgm:spPr/>
      <dgm:t>
        <a:bodyPr/>
        <a:lstStyle/>
        <a:p>
          <a:endParaRPr lang="ru-RU"/>
        </a:p>
      </dgm:t>
    </dgm:pt>
    <dgm:pt modelId="{CD688E95-5CAF-4638-9D68-E73BC66AC108}" type="sibTrans" cxnId="{18BCB8EC-ED55-4544-922A-3FFBD071B809}">
      <dgm:prSet/>
      <dgm:spPr/>
      <dgm:t>
        <a:bodyPr/>
        <a:lstStyle/>
        <a:p>
          <a:endParaRPr lang="ru-RU"/>
        </a:p>
      </dgm:t>
    </dgm:pt>
    <dgm:pt modelId="{DD1D67B2-6A6B-48FD-BED7-C56881106206}">
      <dgm:prSet/>
      <dgm:spPr/>
      <dgm:t>
        <a:bodyPr/>
        <a:lstStyle/>
        <a:p>
          <a:r>
            <a:rPr lang="ru-RU" dirty="0" smtClean="0"/>
            <a:t>Учитель-логопед</a:t>
          </a:r>
        </a:p>
        <a:p>
          <a:r>
            <a:rPr lang="ru-RU" dirty="0" smtClean="0"/>
            <a:t>Оформление сенсорных зон в группах</a:t>
          </a:r>
          <a:endParaRPr lang="ru-RU" dirty="0"/>
        </a:p>
      </dgm:t>
    </dgm:pt>
    <dgm:pt modelId="{9107B68C-37EF-46F4-8667-A7DB1E5BC6E8}" type="parTrans" cxnId="{490EFDE7-CC9D-4DDE-B527-8AAD77A59A05}">
      <dgm:prSet/>
      <dgm:spPr/>
      <dgm:t>
        <a:bodyPr/>
        <a:lstStyle/>
        <a:p>
          <a:endParaRPr lang="ru-RU"/>
        </a:p>
      </dgm:t>
    </dgm:pt>
    <dgm:pt modelId="{48D704D3-BA10-4D87-84A7-2BDF57DA00D3}" type="sibTrans" cxnId="{490EFDE7-CC9D-4DDE-B527-8AAD77A59A05}">
      <dgm:prSet/>
      <dgm:spPr/>
      <dgm:t>
        <a:bodyPr/>
        <a:lstStyle/>
        <a:p>
          <a:endParaRPr lang="ru-RU"/>
        </a:p>
      </dgm:t>
    </dgm:pt>
    <dgm:pt modelId="{3DE48146-7676-402B-8CA3-76EE7318C3C9}">
      <dgm:prSet/>
      <dgm:spPr/>
      <dgm:t>
        <a:bodyPr/>
        <a:lstStyle/>
        <a:p>
          <a:r>
            <a:rPr lang="ru-RU" dirty="0" smtClean="0"/>
            <a:t>Музыкальный руководитель</a:t>
          </a:r>
        </a:p>
        <a:p>
          <a:r>
            <a:rPr lang="ru-RU" dirty="0" smtClean="0"/>
            <a:t>Оформление </a:t>
          </a:r>
          <a:r>
            <a:rPr lang="ru-RU" dirty="0" err="1" smtClean="0"/>
            <a:t>муз.уголков</a:t>
          </a:r>
          <a:r>
            <a:rPr lang="ru-RU" dirty="0" smtClean="0"/>
            <a:t>, муз. зала. </a:t>
          </a:r>
          <a:r>
            <a:rPr lang="ru-RU" dirty="0" err="1" smtClean="0"/>
            <a:t>муз.сопровождение</a:t>
          </a:r>
          <a:r>
            <a:rPr lang="ru-RU" dirty="0" smtClean="0"/>
            <a:t> режимных моментов, создание звукового дизайна.</a:t>
          </a:r>
          <a:endParaRPr lang="ru-RU" dirty="0"/>
        </a:p>
      </dgm:t>
    </dgm:pt>
    <dgm:pt modelId="{EE2B4ABA-D5E9-4B24-B8D0-18420AAD2A35}" type="parTrans" cxnId="{1E67B3E7-F67D-4C54-B71E-0804BD82A3CD}">
      <dgm:prSet/>
      <dgm:spPr/>
      <dgm:t>
        <a:bodyPr/>
        <a:lstStyle/>
        <a:p>
          <a:endParaRPr lang="ru-RU"/>
        </a:p>
      </dgm:t>
    </dgm:pt>
    <dgm:pt modelId="{A83C7712-D553-4757-9FD5-D5E967A46DEB}" type="sibTrans" cxnId="{1E67B3E7-F67D-4C54-B71E-0804BD82A3CD}">
      <dgm:prSet/>
      <dgm:spPr/>
      <dgm:t>
        <a:bodyPr/>
        <a:lstStyle/>
        <a:p>
          <a:endParaRPr lang="ru-RU"/>
        </a:p>
      </dgm:t>
    </dgm:pt>
    <dgm:pt modelId="{66672DA9-3EF0-412B-8FAE-22FBFBE5ED8D}" type="pres">
      <dgm:prSet presAssocID="{22402977-8220-455B-A5EB-290B697B345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491771-8BA8-42B1-A052-E6E6A7D31437}" type="pres">
      <dgm:prSet presAssocID="{4B1D14E2-C8E5-42F9-8BAC-15E4BE986B90}" presName="Name8" presStyleCnt="0"/>
      <dgm:spPr/>
      <dgm:t>
        <a:bodyPr/>
        <a:lstStyle/>
        <a:p>
          <a:endParaRPr lang="ru-RU"/>
        </a:p>
      </dgm:t>
    </dgm:pt>
    <dgm:pt modelId="{138996C5-58EA-4545-8F29-8177D096D137}" type="pres">
      <dgm:prSet presAssocID="{4B1D14E2-C8E5-42F9-8BAC-15E4BE986B90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4E1E3-3A96-4825-9148-797DCEB67805}" type="pres">
      <dgm:prSet presAssocID="{4B1D14E2-C8E5-42F9-8BAC-15E4BE986B9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FC4FBA-BD11-4BF0-ADD7-9F3104483404}" type="pres">
      <dgm:prSet presAssocID="{C7E650CD-6A35-445C-91AC-0B0386C1E563}" presName="Name8" presStyleCnt="0"/>
      <dgm:spPr/>
      <dgm:t>
        <a:bodyPr/>
        <a:lstStyle/>
        <a:p>
          <a:endParaRPr lang="ru-RU"/>
        </a:p>
      </dgm:t>
    </dgm:pt>
    <dgm:pt modelId="{CCD1B2B2-437B-48B6-85AB-C6B37E217FA5}" type="pres">
      <dgm:prSet presAssocID="{C7E650CD-6A35-445C-91AC-0B0386C1E563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55C54-129E-4F24-8CC2-413FBD7CB375}" type="pres">
      <dgm:prSet presAssocID="{C7E650CD-6A35-445C-91AC-0B0386C1E56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53ED63-F8FD-422A-BF2B-9086DE1270D5}" type="pres">
      <dgm:prSet presAssocID="{DD1D67B2-6A6B-48FD-BED7-C56881106206}" presName="Name8" presStyleCnt="0"/>
      <dgm:spPr/>
      <dgm:t>
        <a:bodyPr/>
        <a:lstStyle/>
        <a:p>
          <a:endParaRPr lang="ru-RU"/>
        </a:p>
      </dgm:t>
    </dgm:pt>
    <dgm:pt modelId="{C846B114-40EF-46C0-8DDF-FE05BD490B5E}" type="pres">
      <dgm:prSet presAssocID="{DD1D67B2-6A6B-48FD-BED7-C56881106206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19AE86-63AD-459D-98F0-9C581B3B24F6}" type="pres">
      <dgm:prSet presAssocID="{DD1D67B2-6A6B-48FD-BED7-C5688110620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A833BF-EFCE-437A-8132-F76405B777C7}" type="pres">
      <dgm:prSet presAssocID="{3DE48146-7676-402B-8CA3-76EE7318C3C9}" presName="Name8" presStyleCnt="0"/>
      <dgm:spPr/>
      <dgm:t>
        <a:bodyPr/>
        <a:lstStyle/>
        <a:p>
          <a:endParaRPr lang="ru-RU"/>
        </a:p>
      </dgm:t>
    </dgm:pt>
    <dgm:pt modelId="{41D5D61D-8531-49F3-983B-7E15E4746CB3}" type="pres">
      <dgm:prSet presAssocID="{3DE48146-7676-402B-8CA3-76EE7318C3C9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8C383B-E5A8-475A-9353-43F6DB25464B}" type="pres">
      <dgm:prSet presAssocID="{3DE48146-7676-402B-8CA3-76EE7318C3C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F72053-F7E2-40D1-9707-5891A1A267AB}" type="pres">
      <dgm:prSet presAssocID="{E390DF1B-BBAB-4BC0-A1F3-747AFF9717C9}" presName="Name8" presStyleCnt="0"/>
      <dgm:spPr/>
      <dgm:t>
        <a:bodyPr/>
        <a:lstStyle/>
        <a:p>
          <a:endParaRPr lang="ru-RU"/>
        </a:p>
      </dgm:t>
    </dgm:pt>
    <dgm:pt modelId="{68E8109A-8EF2-4C08-A0ED-FA4BA0144116}" type="pres">
      <dgm:prSet presAssocID="{E390DF1B-BBAB-4BC0-A1F3-747AFF9717C9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985ECF-7D16-43DB-8511-EFE2848224C4}" type="pres">
      <dgm:prSet presAssocID="{E390DF1B-BBAB-4BC0-A1F3-747AFF9717C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A26D88-9115-4AAB-BEF2-C990929FAE4A}" type="pres">
      <dgm:prSet presAssocID="{649DEB21-3D7C-4F0F-A778-313B585CC9C3}" presName="Name8" presStyleCnt="0"/>
      <dgm:spPr/>
      <dgm:t>
        <a:bodyPr/>
        <a:lstStyle/>
        <a:p>
          <a:endParaRPr lang="ru-RU"/>
        </a:p>
      </dgm:t>
    </dgm:pt>
    <dgm:pt modelId="{701C6ECF-3108-4C52-A26B-2012A51DC9B0}" type="pres">
      <dgm:prSet presAssocID="{649DEB21-3D7C-4F0F-A778-313B585CC9C3}" presName="level" presStyleLbl="node1" presStyleIdx="5" presStyleCnt="6" custLinFactNeighborX="154" custLinFactNeighborY="-265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E6A0DC-C105-42CF-918A-C472ECC4E082}" type="pres">
      <dgm:prSet presAssocID="{649DEB21-3D7C-4F0F-A778-313B585CC9C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EE4B45-3D01-445D-A12C-2211F28EA5F4}" type="presOf" srcId="{C7E650CD-6A35-445C-91AC-0B0386C1E563}" destId="{83155C54-129E-4F24-8CC2-413FBD7CB375}" srcOrd="1" destOrd="0" presId="urn:microsoft.com/office/officeart/2005/8/layout/pyramid1"/>
    <dgm:cxn modelId="{3BA2A260-F007-4D80-911D-925B8886163F}" type="presOf" srcId="{649DEB21-3D7C-4F0F-A778-313B585CC9C3}" destId="{701C6ECF-3108-4C52-A26B-2012A51DC9B0}" srcOrd="0" destOrd="0" presId="urn:microsoft.com/office/officeart/2005/8/layout/pyramid1"/>
    <dgm:cxn modelId="{1C0BD260-6BC3-455C-8643-1CF392D56BE5}" type="presOf" srcId="{C7E650CD-6A35-445C-91AC-0B0386C1E563}" destId="{CCD1B2B2-437B-48B6-85AB-C6B37E217FA5}" srcOrd="0" destOrd="0" presId="urn:microsoft.com/office/officeart/2005/8/layout/pyramid1"/>
    <dgm:cxn modelId="{04058F79-6ABC-47C7-9EF6-D9C72466971C}" type="presOf" srcId="{4B1D14E2-C8E5-42F9-8BAC-15E4BE986B90}" destId="{67A4E1E3-3A96-4825-9148-797DCEB67805}" srcOrd="1" destOrd="0" presId="urn:microsoft.com/office/officeart/2005/8/layout/pyramid1"/>
    <dgm:cxn modelId="{18BCB8EC-ED55-4544-922A-3FFBD071B809}" srcId="{22402977-8220-455B-A5EB-290B697B345D}" destId="{E390DF1B-BBAB-4BC0-A1F3-747AFF9717C9}" srcOrd="4" destOrd="0" parTransId="{8340CEBD-A5E1-4F38-BDDA-2974BDEF8A07}" sibTransId="{CD688E95-5CAF-4638-9D68-E73BC66AC108}"/>
    <dgm:cxn modelId="{59EF6EB3-D9C1-4EC2-880F-61F212F5CA6B}" type="presOf" srcId="{DD1D67B2-6A6B-48FD-BED7-C56881106206}" destId="{4F19AE86-63AD-459D-98F0-9C581B3B24F6}" srcOrd="1" destOrd="0" presId="urn:microsoft.com/office/officeart/2005/8/layout/pyramid1"/>
    <dgm:cxn modelId="{EC2F4C46-DFFB-46F2-B2AD-48A67F1D9C1D}" type="presOf" srcId="{3DE48146-7676-402B-8CA3-76EE7318C3C9}" destId="{F68C383B-E5A8-475A-9353-43F6DB25464B}" srcOrd="1" destOrd="0" presId="urn:microsoft.com/office/officeart/2005/8/layout/pyramid1"/>
    <dgm:cxn modelId="{3CE6EBB5-FD92-4158-BDC8-8E8366E3F707}" type="presOf" srcId="{3DE48146-7676-402B-8CA3-76EE7318C3C9}" destId="{41D5D61D-8531-49F3-983B-7E15E4746CB3}" srcOrd="0" destOrd="0" presId="urn:microsoft.com/office/officeart/2005/8/layout/pyramid1"/>
    <dgm:cxn modelId="{75F23F4F-026B-40B2-9163-30A1AD69284A}" srcId="{22402977-8220-455B-A5EB-290B697B345D}" destId="{4B1D14E2-C8E5-42F9-8BAC-15E4BE986B90}" srcOrd="0" destOrd="0" parTransId="{AB97D5F6-563C-4DD6-955B-7A4DA51F39D7}" sibTransId="{1B44D759-BA08-4A7C-8379-A38E01850D84}"/>
    <dgm:cxn modelId="{1E67B3E7-F67D-4C54-B71E-0804BD82A3CD}" srcId="{22402977-8220-455B-A5EB-290B697B345D}" destId="{3DE48146-7676-402B-8CA3-76EE7318C3C9}" srcOrd="3" destOrd="0" parTransId="{EE2B4ABA-D5E9-4B24-B8D0-18420AAD2A35}" sibTransId="{A83C7712-D553-4757-9FD5-D5E967A46DEB}"/>
    <dgm:cxn modelId="{C93DFF4A-DAAE-42DE-86F2-C91E4E13EB48}" type="presOf" srcId="{E390DF1B-BBAB-4BC0-A1F3-747AFF9717C9}" destId="{68E8109A-8EF2-4C08-A0ED-FA4BA0144116}" srcOrd="0" destOrd="0" presId="urn:microsoft.com/office/officeart/2005/8/layout/pyramid1"/>
    <dgm:cxn modelId="{F4C62381-2814-4144-9187-7287EC5D927B}" type="presOf" srcId="{E390DF1B-BBAB-4BC0-A1F3-747AFF9717C9}" destId="{AC985ECF-7D16-43DB-8511-EFE2848224C4}" srcOrd="1" destOrd="0" presId="urn:microsoft.com/office/officeart/2005/8/layout/pyramid1"/>
    <dgm:cxn modelId="{DE13864A-1DCD-4C21-8AFA-F068FFFEDE32}" type="presOf" srcId="{649DEB21-3D7C-4F0F-A778-313B585CC9C3}" destId="{99E6A0DC-C105-42CF-918A-C472ECC4E082}" srcOrd="1" destOrd="0" presId="urn:microsoft.com/office/officeart/2005/8/layout/pyramid1"/>
    <dgm:cxn modelId="{B2C1F83B-1487-4414-96AB-5FEA81066D60}" type="presOf" srcId="{4B1D14E2-C8E5-42F9-8BAC-15E4BE986B90}" destId="{138996C5-58EA-4545-8F29-8177D096D137}" srcOrd="0" destOrd="0" presId="urn:microsoft.com/office/officeart/2005/8/layout/pyramid1"/>
    <dgm:cxn modelId="{75BA1F0A-C570-4136-821B-0989448A2598}" srcId="{22402977-8220-455B-A5EB-290B697B345D}" destId="{649DEB21-3D7C-4F0F-A778-313B585CC9C3}" srcOrd="5" destOrd="0" parTransId="{66A9D58A-6280-4F43-A98D-6FCE378D8E67}" sibTransId="{19A4B315-32B6-4DA4-AF48-5E83007554C5}"/>
    <dgm:cxn modelId="{778D3455-F6D1-4E28-90E3-D3FF2DF24E9A}" type="presOf" srcId="{DD1D67B2-6A6B-48FD-BED7-C56881106206}" destId="{C846B114-40EF-46C0-8DDF-FE05BD490B5E}" srcOrd="0" destOrd="0" presId="urn:microsoft.com/office/officeart/2005/8/layout/pyramid1"/>
    <dgm:cxn modelId="{490EFDE7-CC9D-4DDE-B527-8AAD77A59A05}" srcId="{22402977-8220-455B-A5EB-290B697B345D}" destId="{DD1D67B2-6A6B-48FD-BED7-C56881106206}" srcOrd="2" destOrd="0" parTransId="{9107B68C-37EF-46F4-8667-A7DB1E5BC6E8}" sibTransId="{48D704D3-BA10-4D87-84A7-2BDF57DA00D3}"/>
    <dgm:cxn modelId="{3F73257F-991E-4E43-ADC1-0A8E256685F7}" type="presOf" srcId="{22402977-8220-455B-A5EB-290B697B345D}" destId="{66672DA9-3EF0-412B-8FAE-22FBFBE5ED8D}" srcOrd="0" destOrd="0" presId="urn:microsoft.com/office/officeart/2005/8/layout/pyramid1"/>
    <dgm:cxn modelId="{254CB66E-A512-42BF-8BC5-CFB5FC757B4D}" srcId="{22402977-8220-455B-A5EB-290B697B345D}" destId="{C7E650CD-6A35-445C-91AC-0B0386C1E563}" srcOrd="1" destOrd="0" parTransId="{AD8D7E54-A88C-4FCB-9E3F-75CF0795D8D8}" sibTransId="{63D4E873-6AED-4C99-B733-1ED7F9F13B00}"/>
    <dgm:cxn modelId="{A77EF441-1C44-41C2-B6DB-D4106B12B384}" type="presParOf" srcId="{66672DA9-3EF0-412B-8FAE-22FBFBE5ED8D}" destId="{B6491771-8BA8-42B1-A052-E6E6A7D31437}" srcOrd="0" destOrd="0" presId="urn:microsoft.com/office/officeart/2005/8/layout/pyramid1"/>
    <dgm:cxn modelId="{AB02DF7E-80BC-4D20-A5ED-0F2602C24A4A}" type="presParOf" srcId="{B6491771-8BA8-42B1-A052-E6E6A7D31437}" destId="{138996C5-58EA-4545-8F29-8177D096D137}" srcOrd="0" destOrd="0" presId="urn:microsoft.com/office/officeart/2005/8/layout/pyramid1"/>
    <dgm:cxn modelId="{B86E0F24-74A4-46D5-A0DB-E24C53644C1A}" type="presParOf" srcId="{B6491771-8BA8-42B1-A052-E6E6A7D31437}" destId="{67A4E1E3-3A96-4825-9148-797DCEB67805}" srcOrd="1" destOrd="0" presId="urn:microsoft.com/office/officeart/2005/8/layout/pyramid1"/>
    <dgm:cxn modelId="{2C0CD426-8C8C-4E0D-B362-70B6BC72F93F}" type="presParOf" srcId="{66672DA9-3EF0-412B-8FAE-22FBFBE5ED8D}" destId="{7EFC4FBA-BD11-4BF0-ADD7-9F3104483404}" srcOrd="1" destOrd="0" presId="urn:microsoft.com/office/officeart/2005/8/layout/pyramid1"/>
    <dgm:cxn modelId="{36E0727E-4D68-447F-A417-C7A4F420F578}" type="presParOf" srcId="{7EFC4FBA-BD11-4BF0-ADD7-9F3104483404}" destId="{CCD1B2B2-437B-48B6-85AB-C6B37E217FA5}" srcOrd="0" destOrd="0" presId="urn:microsoft.com/office/officeart/2005/8/layout/pyramid1"/>
    <dgm:cxn modelId="{BC39E881-99BB-4BA0-B943-416D4FAAD178}" type="presParOf" srcId="{7EFC4FBA-BD11-4BF0-ADD7-9F3104483404}" destId="{83155C54-129E-4F24-8CC2-413FBD7CB375}" srcOrd="1" destOrd="0" presId="urn:microsoft.com/office/officeart/2005/8/layout/pyramid1"/>
    <dgm:cxn modelId="{98B20B7F-F949-417A-8AAC-0AC57BF271D5}" type="presParOf" srcId="{66672DA9-3EF0-412B-8FAE-22FBFBE5ED8D}" destId="{6753ED63-F8FD-422A-BF2B-9086DE1270D5}" srcOrd="2" destOrd="0" presId="urn:microsoft.com/office/officeart/2005/8/layout/pyramid1"/>
    <dgm:cxn modelId="{16D10F76-1F11-4D9B-90D3-AF96B1D74467}" type="presParOf" srcId="{6753ED63-F8FD-422A-BF2B-9086DE1270D5}" destId="{C846B114-40EF-46C0-8DDF-FE05BD490B5E}" srcOrd="0" destOrd="0" presId="urn:microsoft.com/office/officeart/2005/8/layout/pyramid1"/>
    <dgm:cxn modelId="{60820D81-209C-4B71-89F0-E154AD3CB167}" type="presParOf" srcId="{6753ED63-F8FD-422A-BF2B-9086DE1270D5}" destId="{4F19AE86-63AD-459D-98F0-9C581B3B24F6}" srcOrd="1" destOrd="0" presId="urn:microsoft.com/office/officeart/2005/8/layout/pyramid1"/>
    <dgm:cxn modelId="{FBC35ED4-CBFE-4E2F-933C-0AFF93B5792A}" type="presParOf" srcId="{66672DA9-3EF0-412B-8FAE-22FBFBE5ED8D}" destId="{E3A833BF-EFCE-437A-8132-F76405B777C7}" srcOrd="3" destOrd="0" presId="urn:microsoft.com/office/officeart/2005/8/layout/pyramid1"/>
    <dgm:cxn modelId="{4D31FDC9-5A52-4F28-B5FB-94D6637E2C2B}" type="presParOf" srcId="{E3A833BF-EFCE-437A-8132-F76405B777C7}" destId="{41D5D61D-8531-49F3-983B-7E15E4746CB3}" srcOrd="0" destOrd="0" presId="urn:microsoft.com/office/officeart/2005/8/layout/pyramid1"/>
    <dgm:cxn modelId="{7FD05845-E930-4149-A583-DB2D8D822D87}" type="presParOf" srcId="{E3A833BF-EFCE-437A-8132-F76405B777C7}" destId="{F68C383B-E5A8-475A-9353-43F6DB25464B}" srcOrd="1" destOrd="0" presId="urn:microsoft.com/office/officeart/2005/8/layout/pyramid1"/>
    <dgm:cxn modelId="{33C1C0B4-6C74-47DA-B703-F727A87980ED}" type="presParOf" srcId="{66672DA9-3EF0-412B-8FAE-22FBFBE5ED8D}" destId="{CEF72053-F7E2-40D1-9707-5891A1A267AB}" srcOrd="4" destOrd="0" presId="urn:microsoft.com/office/officeart/2005/8/layout/pyramid1"/>
    <dgm:cxn modelId="{B485F80F-EE9F-4CBB-9292-26B0308D55B8}" type="presParOf" srcId="{CEF72053-F7E2-40D1-9707-5891A1A267AB}" destId="{68E8109A-8EF2-4C08-A0ED-FA4BA0144116}" srcOrd="0" destOrd="0" presId="urn:microsoft.com/office/officeart/2005/8/layout/pyramid1"/>
    <dgm:cxn modelId="{7D7C41FC-B2CF-4BF3-BA92-0D273F30428F}" type="presParOf" srcId="{CEF72053-F7E2-40D1-9707-5891A1A267AB}" destId="{AC985ECF-7D16-43DB-8511-EFE2848224C4}" srcOrd="1" destOrd="0" presId="urn:microsoft.com/office/officeart/2005/8/layout/pyramid1"/>
    <dgm:cxn modelId="{A30C953B-F7F8-48B7-A6FA-D686122D541C}" type="presParOf" srcId="{66672DA9-3EF0-412B-8FAE-22FBFBE5ED8D}" destId="{56A26D88-9115-4AAB-BEF2-C990929FAE4A}" srcOrd="5" destOrd="0" presId="urn:microsoft.com/office/officeart/2005/8/layout/pyramid1"/>
    <dgm:cxn modelId="{C6D6D987-00FC-49BC-8D41-D7CB01C96FCA}" type="presParOf" srcId="{56A26D88-9115-4AAB-BEF2-C990929FAE4A}" destId="{701C6ECF-3108-4C52-A26B-2012A51DC9B0}" srcOrd="0" destOrd="0" presId="urn:microsoft.com/office/officeart/2005/8/layout/pyramid1"/>
    <dgm:cxn modelId="{A0651BD4-1B0B-448C-903B-62954B40953E}" type="presParOf" srcId="{56A26D88-9115-4AAB-BEF2-C990929FAE4A}" destId="{99E6A0DC-C105-42CF-918A-C472ECC4E08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5AB9AF-F41D-4927-A345-186FFE02DFFB}" type="doc">
      <dgm:prSet loTypeId="urn:microsoft.com/office/officeart/2005/8/layout/radial6" loCatId="cycl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92CC552-EAA0-48BD-99B2-9D5BF4222971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Старший воспитатель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77DC91E5-CEE9-43D8-8C09-41CCEED064A7}" type="parTrans" cxnId="{12634D4F-D62B-4785-B59F-ED0E56B36AED}">
      <dgm:prSet/>
      <dgm:spPr/>
      <dgm:t>
        <a:bodyPr/>
        <a:lstStyle/>
        <a:p>
          <a:pPr algn="ctr"/>
          <a:endParaRPr lang="ru-RU"/>
        </a:p>
      </dgm:t>
    </dgm:pt>
    <dgm:pt modelId="{BD274E9A-79DA-4278-ABCA-02D34EC4BA81}" type="sibTrans" cxnId="{12634D4F-D62B-4785-B59F-ED0E56B36AED}">
      <dgm:prSet/>
      <dgm:spPr/>
      <dgm:t>
        <a:bodyPr/>
        <a:lstStyle/>
        <a:p>
          <a:pPr algn="ctr"/>
          <a:endParaRPr lang="ru-RU"/>
        </a:p>
      </dgm:t>
    </dgm:pt>
    <dgm:pt modelId="{625EF6D9-0162-44B2-B181-11806068A577}">
      <dgm:prSet phldrT="[Текст]" custT="1"/>
      <dgm:spPr/>
      <dgm:t>
        <a:bodyPr/>
        <a:lstStyle/>
        <a:p>
          <a:pPr algn="ctr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ВОСПИТАТЕЛИ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D47CCE32-137E-4E76-9080-04EE51075916}" type="parTrans" cxnId="{2E692F25-A45E-406B-9654-0E298FFC7204}">
      <dgm:prSet/>
      <dgm:spPr/>
      <dgm:t>
        <a:bodyPr/>
        <a:lstStyle/>
        <a:p>
          <a:pPr algn="ctr"/>
          <a:endParaRPr lang="ru-RU"/>
        </a:p>
      </dgm:t>
    </dgm:pt>
    <dgm:pt modelId="{01F0690E-97F3-4F05-B3AA-4247CDC7D1E5}" type="sibTrans" cxnId="{2E692F25-A45E-406B-9654-0E298FFC7204}">
      <dgm:prSet/>
      <dgm:spPr/>
      <dgm:t>
        <a:bodyPr/>
        <a:lstStyle/>
        <a:p>
          <a:pPr algn="ctr"/>
          <a:endParaRPr lang="ru-RU"/>
        </a:p>
      </dgm:t>
    </dgm:pt>
    <dgm:pt modelId="{1540D52C-2F12-4DFA-BEEB-6DD0A1155987}">
      <dgm:prSet phldrT="[Текст]" custT="1"/>
      <dgm:spPr/>
      <dgm:t>
        <a:bodyPr/>
        <a:lstStyle/>
        <a:p>
          <a:pPr algn="ctr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УЧИТЕЛЬ-ЛОГОПЕД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0F3882D5-6449-406C-85E4-9797D8D8C3BB}" type="parTrans" cxnId="{60C60F35-03E7-4B3C-9C8F-5A21166A895D}">
      <dgm:prSet/>
      <dgm:spPr/>
      <dgm:t>
        <a:bodyPr/>
        <a:lstStyle/>
        <a:p>
          <a:pPr algn="ctr"/>
          <a:endParaRPr lang="ru-RU"/>
        </a:p>
      </dgm:t>
    </dgm:pt>
    <dgm:pt modelId="{E729CBEF-0AA4-4361-9C9B-C9758EB0EE9D}" type="sibTrans" cxnId="{60C60F35-03E7-4B3C-9C8F-5A21166A895D}">
      <dgm:prSet/>
      <dgm:spPr/>
      <dgm:t>
        <a:bodyPr/>
        <a:lstStyle/>
        <a:p>
          <a:pPr algn="ctr"/>
          <a:endParaRPr lang="ru-RU"/>
        </a:p>
      </dgm:t>
    </dgm:pt>
    <dgm:pt modelId="{5B25749F-C57F-4227-A3F4-65F88A221EED}">
      <dgm:prSet phldrT="[Текст]" custT="1"/>
      <dgm:spPr/>
      <dgm:t>
        <a:bodyPr/>
        <a:lstStyle/>
        <a:p>
          <a:pPr algn="ctr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МУЗЫКАЛЬНЫЙ РУКОВОДИТЕЛЬ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C4F40CE1-FBED-4C6F-A44D-78503D100E6B}" type="parTrans" cxnId="{72F23C26-6A3A-4F14-8540-845C2F059775}">
      <dgm:prSet/>
      <dgm:spPr/>
      <dgm:t>
        <a:bodyPr/>
        <a:lstStyle/>
        <a:p>
          <a:pPr algn="ctr"/>
          <a:endParaRPr lang="ru-RU"/>
        </a:p>
      </dgm:t>
    </dgm:pt>
    <dgm:pt modelId="{BA30BAB9-422E-473E-8424-572F3A704DAF}" type="sibTrans" cxnId="{72F23C26-6A3A-4F14-8540-845C2F059775}">
      <dgm:prSet/>
      <dgm:spPr/>
      <dgm:t>
        <a:bodyPr/>
        <a:lstStyle/>
        <a:p>
          <a:pPr algn="ctr"/>
          <a:endParaRPr lang="ru-RU"/>
        </a:p>
      </dgm:t>
    </dgm:pt>
    <dgm:pt modelId="{751019C5-B57D-45A3-A0F9-04D5ED690EE8}">
      <dgm:prSet phldrT="[Текст]" custT="1"/>
      <dgm:spPr/>
      <dgm:t>
        <a:bodyPr/>
        <a:lstStyle/>
        <a:p>
          <a:pPr algn="ctr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ИНСТРУКТОР ПО ФИЗ,ВОСПИТАНИЮ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398869D5-044E-44DD-B98F-BFAEEC396121}" type="parTrans" cxnId="{62B6E96A-9270-4F40-8CFE-11810D73341A}">
      <dgm:prSet/>
      <dgm:spPr/>
      <dgm:t>
        <a:bodyPr/>
        <a:lstStyle/>
        <a:p>
          <a:pPr algn="ctr"/>
          <a:endParaRPr lang="ru-RU"/>
        </a:p>
      </dgm:t>
    </dgm:pt>
    <dgm:pt modelId="{1E515051-4FD1-4730-B3CD-FEABCEBF5F77}" type="sibTrans" cxnId="{62B6E96A-9270-4F40-8CFE-11810D73341A}">
      <dgm:prSet/>
      <dgm:spPr/>
      <dgm:t>
        <a:bodyPr/>
        <a:lstStyle/>
        <a:p>
          <a:pPr algn="ctr"/>
          <a:endParaRPr lang="ru-RU"/>
        </a:p>
      </dgm:t>
    </dgm:pt>
    <dgm:pt modelId="{FF537D35-908E-45E7-9C85-C9BF34D0099E}">
      <dgm:prSet phldrT="[Текст]" custT="1"/>
      <dgm:spPr/>
      <dgm:t>
        <a:bodyPr/>
        <a:lstStyle/>
        <a:p>
          <a:pPr algn="ctr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МЕДИЦИНСКАЯ СЕСТРА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FE82E44F-D772-479F-AF42-137AEBC813A7}" type="parTrans" cxnId="{770E7A3B-9EAB-4767-9EEC-543AC440AE04}">
      <dgm:prSet/>
      <dgm:spPr/>
      <dgm:t>
        <a:bodyPr/>
        <a:lstStyle/>
        <a:p>
          <a:pPr algn="ctr"/>
          <a:endParaRPr lang="ru-RU"/>
        </a:p>
      </dgm:t>
    </dgm:pt>
    <dgm:pt modelId="{0BBFB4E1-8DE1-4DC8-81CA-CB2B666AF749}" type="sibTrans" cxnId="{770E7A3B-9EAB-4767-9EEC-543AC440AE04}">
      <dgm:prSet/>
      <dgm:spPr/>
      <dgm:t>
        <a:bodyPr/>
        <a:lstStyle/>
        <a:p>
          <a:pPr algn="ctr"/>
          <a:endParaRPr lang="ru-RU"/>
        </a:p>
      </dgm:t>
    </dgm:pt>
    <dgm:pt modelId="{E59D2328-7080-4FBC-851F-968E2E4AF51D}" type="pres">
      <dgm:prSet presAssocID="{045AB9AF-F41D-4927-A345-186FFE02DFF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183D01-EA5B-42BB-9EED-D2DB1431E6FF}" type="pres">
      <dgm:prSet presAssocID="{192CC552-EAA0-48BD-99B2-9D5BF4222971}" presName="centerShape" presStyleLbl="node0" presStyleIdx="0" presStyleCnt="1"/>
      <dgm:spPr/>
      <dgm:t>
        <a:bodyPr/>
        <a:lstStyle/>
        <a:p>
          <a:endParaRPr lang="ru-RU"/>
        </a:p>
      </dgm:t>
    </dgm:pt>
    <dgm:pt modelId="{9FA495D1-CC06-4A30-BE14-72DBCD7BBAA2}" type="pres">
      <dgm:prSet presAssocID="{625EF6D9-0162-44B2-B181-11806068A57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57170B-D0D5-41E4-A7A7-4F1C412C661C}" type="pres">
      <dgm:prSet presAssocID="{625EF6D9-0162-44B2-B181-11806068A577}" presName="dummy" presStyleCnt="0"/>
      <dgm:spPr/>
    </dgm:pt>
    <dgm:pt modelId="{B7510381-26A3-439A-A837-D03EF7FF13EF}" type="pres">
      <dgm:prSet presAssocID="{01F0690E-97F3-4F05-B3AA-4247CDC7D1E5}" presName="sibTrans" presStyleLbl="sibTrans2D1" presStyleIdx="0" presStyleCnt="5"/>
      <dgm:spPr/>
      <dgm:t>
        <a:bodyPr/>
        <a:lstStyle/>
        <a:p>
          <a:endParaRPr lang="ru-RU"/>
        </a:p>
      </dgm:t>
    </dgm:pt>
    <dgm:pt modelId="{26C27D07-1604-4056-9244-2DD8579FABA2}" type="pres">
      <dgm:prSet presAssocID="{FF537D35-908E-45E7-9C85-C9BF34D0099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D7057C-F524-44E4-A00C-119BF83F7757}" type="pres">
      <dgm:prSet presAssocID="{FF537D35-908E-45E7-9C85-C9BF34D0099E}" presName="dummy" presStyleCnt="0"/>
      <dgm:spPr/>
    </dgm:pt>
    <dgm:pt modelId="{FCDD4887-A79E-4AA0-8B38-F15EB5A86FAE}" type="pres">
      <dgm:prSet presAssocID="{0BBFB4E1-8DE1-4DC8-81CA-CB2B666AF749}" presName="sibTrans" presStyleLbl="sibTrans2D1" presStyleIdx="1" presStyleCnt="5"/>
      <dgm:spPr/>
      <dgm:t>
        <a:bodyPr/>
        <a:lstStyle/>
        <a:p>
          <a:endParaRPr lang="ru-RU"/>
        </a:p>
      </dgm:t>
    </dgm:pt>
    <dgm:pt modelId="{8FD26380-5921-4920-AB5D-FCF77FEEB809}" type="pres">
      <dgm:prSet presAssocID="{1540D52C-2F12-4DFA-BEEB-6DD0A115598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F7EC28-E74A-4972-825C-1CEB40DED34D}" type="pres">
      <dgm:prSet presAssocID="{1540D52C-2F12-4DFA-BEEB-6DD0A1155987}" presName="dummy" presStyleCnt="0"/>
      <dgm:spPr/>
    </dgm:pt>
    <dgm:pt modelId="{A33E8C1C-C0EC-496A-AF18-70880CA1BC2A}" type="pres">
      <dgm:prSet presAssocID="{E729CBEF-0AA4-4361-9C9B-C9758EB0EE9D}" presName="sibTrans" presStyleLbl="sibTrans2D1" presStyleIdx="2" presStyleCnt="5"/>
      <dgm:spPr/>
      <dgm:t>
        <a:bodyPr/>
        <a:lstStyle/>
        <a:p>
          <a:endParaRPr lang="ru-RU"/>
        </a:p>
      </dgm:t>
    </dgm:pt>
    <dgm:pt modelId="{A0B50FD6-BDF4-48C8-91B4-149F8BD52B9E}" type="pres">
      <dgm:prSet presAssocID="{5B25749F-C57F-4227-A3F4-65F88A221EE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0F37A1-1A0B-4736-95EF-C1C572821611}" type="pres">
      <dgm:prSet presAssocID="{5B25749F-C57F-4227-A3F4-65F88A221EED}" presName="dummy" presStyleCnt="0"/>
      <dgm:spPr/>
    </dgm:pt>
    <dgm:pt modelId="{FA4831F7-A0CF-4053-9236-74838D480503}" type="pres">
      <dgm:prSet presAssocID="{BA30BAB9-422E-473E-8424-572F3A704DAF}" presName="sibTrans" presStyleLbl="sibTrans2D1" presStyleIdx="3" presStyleCnt="5"/>
      <dgm:spPr/>
      <dgm:t>
        <a:bodyPr/>
        <a:lstStyle/>
        <a:p>
          <a:endParaRPr lang="ru-RU"/>
        </a:p>
      </dgm:t>
    </dgm:pt>
    <dgm:pt modelId="{0E0F2D97-7720-4789-B1DA-EB457514F42F}" type="pres">
      <dgm:prSet presAssocID="{751019C5-B57D-45A3-A0F9-04D5ED690EE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584405-4AD6-4992-B34A-D6F4B0F29DEA}" type="pres">
      <dgm:prSet presAssocID="{751019C5-B57D-45A3-A0F9-04D5ED690EE8}" presName="dummy" presStyleCnt="0"/>
      <dgm:spPr/>
    </dgm:pt>
    <dgm:pt modelId="{36C68AC9-3B28-4035-A6A1-D4D0176F7CAF}" type="pres">
      <dgm:prSet presAssocID="{1E515051-4FD1-4730-B3CD-FEABCEBF5F77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F0A6AD8C-C349-4517-977B-8B5B729C8BDB}" type="presOf" srcId="{E729CBEF-0AA4-4361-9C9B-C9758EB0EE9D}" destId="{A33E8C1C-C0EC-496A-AF18-70880CA1BC2A}" srcOrd="0" destOrd="0" presId="urn:microsoft.com/office/officeart/2005/8/layout/radial6"/>
    <dgm:cxn modelId="{BD2C84E1-41F9-4CE8-8D9F-52E2A7AA1003}" type="presOf" srcId="{1E515051-4FD1-4730-B3CD-FEABCEBF5F77}" destId="{36C68AC9-3B28-4035-A6A1-D4D0176F7CAF}" srcOrd="0" destOrd="0" presId="urn:microsoft.com/office/officeart/2005/8/layout/radial6"/>
    <dgm:cxn modelId="{60C60F35-03E7-4B3C-9C8F-5A21166A895D}" srcId="{192CC552-EAA0-48BD-99B2-9D5BF4222971}" destId="{1540D52C-2F12-4DFA-BEEB-6DD0A1155987}" srcOrd="2" destOrd="0" parTransId="{0F3882D5-6449-406C-85E4-9797D8D8C3BB}" sibTransId="{E729CBEF-0AA4-4361-9C9B-C9758EB0EE9D}"/>
    <dgm:cxn modelId="{12634D4F-D62B-4785-B59F-ED0E56B36AED}" srcId="{045AB9AF-F41D-4927-A345-186FFE02DFFB}" destId="{192CC552-EAA0-48BD-99B2-9D5BF4222971}" srcOrd="0" destOrd="0" parTransId="{77DC91E5-CEE9-43D8-8C09-41CCEED064A7}" sibTransId="{BD274E9A-79DA-4278-ABCA-02D34EC4BA81}"/>
    <dgm:cxn modelId="{46DC82FA-6AA2-4A0B-9700-3345DAA2BE74}" type="presOf" srcId="{FF537D35-908E-45E7-9C85-C9BF34D0099E}" destId="{26C27D07-1604-4056-9244-2DD8579FABA2}" srcOrd="0" destOrd="0" presId="urn:microsoft.com/office/officeart/2005/8/layout/radial6"/>
    <dgm:cxn modelId="{53D5EF57-991A-4808-9662-5688ED1698E2}" type="presOf" srcId="{BA30BAB9-422E-473E-8424-572F3A704DAF}" destId="{FA4831F7-A0CF-4053-9236-74838D480503}" srcOrd="0" destOrd="0" presId="urn:microsoft.com/office/officeart/2005/8/layout/radial6"/>
    <dgm:cxn modelId="{62B6E96A-9270-4F40-8CFE-11810D73341A}" srcId="{192CC552-EAA0-48BD-99B2-9D5BF4222971}" destId="{751019C5-B57D-45A3-A0F9-04D5ED690EE8}" srcOrd="4" destOrd="0" parTransId="{398869D5-044E-44DD-B98F-BFAEEC396121}" sibTransId="{1E515051-4FD1-4730-B3CD-FEABCEBF5F77}"/>
    <dgm:cxn modelId="{52DECF70-5818-4AA7-A481-20BEA473DA1F}" type="presOf" srcId="{045AB9AF-F41D-4927-A345-186FFE02DFFB}" destId="{E59D2328-7080-4FBC-851F-968E2E4AF51D}" srcOrd="0" destOrd="0" presId="urn:microsoft.com/office/officeart/2005/8/layout/radial6"/>
    <dgm:cxn modelId="{72F23C26-6A3A-4F14-8540-845C2F059775}" srcId="{192CC552-EAA0-48BD-99B2-9D5BF4222971}" destId="{5B25749F-C57F-4227-A3F4-65F88A221EED}" srcOrd="3" destOrd="0" parTransId="{C4F40CE1-FBED-4C6F-A44D-78503D100E6B}" sibTransId="{BA30BAB9-422E-473E-8424-572F3A704DAF}"/>
    <dgm:cxn modelId="{EA68968C-951A-4B56-A82D-9F2E15EB8F45}" type="presOf" srcId="{5B25749F-C57F-4227-A3F4-65F88A221EED}" destId="{A0B50FD6-BDF4-48C8-91B4-149F8BD52B9E}" srcOrd="0" destOrd="0" presId="urn:microsoft.com/office/officeart/2005/8/layout/radial6"/>
    <dgm:cxn modelId="{11B77202-AB0C-4BF3-A88D-5A026EFE7ABD}" type="presOf" srcId="{625EF6D9-0162-44B2-B181-11806068A577}" destId="{9FA495D1-CC06-4A30-BE14-72DBCD7BBAA2}" srcOrd="0" destOrd="0" presId="urn:microsoft.com/office/officeart/2005/8/layout/radial6"/>
    <dgm:cxn modelId="{9D28A323-A1FB-40C1-8071-44033F2BEAAC}" type="presOf" srcId="{192CC552-EAA0-48BD-99B2-9D5BF4222971}" destId="{48183D01-EA5B-42BB-9EED-D2DB1431E6FF}" srcOrd="0" destOrd="0" presId="urn:microsoft.com/office/officeart/2005/8/layout/radial6"/>
    <dgm:cxn modelId="{C3414305-1C35-4379-BCF8-3E806E3D2D85}" type="presOf" srcId="{01F0690E-97F3-4F05-B3AA-4247CDC7D1E5}" destId="{B7510381-26A3-439A-A837-D03EF7FF13EF}" srcOrd="0" destOrd="0" presId="urn:microsoft.com/office/officeart/2005/8/layout/radial6"/>
    <dgm:cxn modelId="{B9122058-6C31-46C9-B7CC-F3F72DC6F31D}" type="presOf" srcId="{1540D52C-2F12-4DFA-BEEB-6DD0A1155987}" destId="{8FD26380-5921-4920-AB5D-FCF77FEEB809}" srcOrd="0" destOrd="0" presId="urn:microsoft.com/office/officeart/2005/8/layout/radial6"/>
    <dgm:cxn modelId="{770E7A3B-9EAB-4767-9EEC-543AC440AE04}" srcId="{192CC552-EAA0-48BD-99B2-9D5BF4222971}" destId="{FF537D35-908E-45E7-9C85-C9BF34D0099E}" srcOrd="1" destOrd="0" parTransId="{FE82E44F-D772-479F-AF42-137AEBC813A7}" sibTransId="{0BBFB4E1-8DE1-4DC8-81CA-CB2B666AF749}"/>
    <dgm:cxn modelId="{2E692F25-A45E-406B-9654-0E298FFC7204}" srcId="{192CC552-EAA0-48BD-99B2-9D5BF4222971}" destId="{625EF6D9-0162-44B2-B181-11806068A577}" srcOrd="0" destOrd="0" parTransId="{D47CCE32-137E-4E76-9080-04EE51075916}" sibTransId="{01F0690E-97F3-4F05-B3AA-4247CDC7D1E5}"/>
    <dgm:cxn modelId="{0E9C9ADD-7B08-4F09-856F-C9E3D82B283A}" type="presOf" srcId="{0BBFB4E1-8DE1-4DC8-81CA-CB2B666AF749}" destId="{FCDD4887-A79E-4AA0-8B38-F15EB5A86FAE}" srcOrd="0" destOrd="0" presId="urn:microsoft.com/office/officeart/2005/8/layout/radial6"/>
    <dgm:cxn modelId="{45FAF905-49A5-4CB0-A324-9D815A5F59B3}" type="presOf" srcId="{751019C5-B57D-45A3-A0F9-04D5ED690EE8}" destId="{0E0F2D97-7720-4789-B1DA-EB457514F42F}" srcOrd="0" destOrd="0" presId="urn:microsoft.com/office/officeart/2005/8/layout/radial6"/>
    <dgm:cxn modelId="{413ECD32-9E27-44E3-A09A-B2817EAB6B43}" type="presParOf" srcId="{E59D2328-7080-4FBC-851F-968E2E4AF51D}" destId="{48183D01-EA5B-42BB-9EED-D2DB1431E6FF}" srcOrd="0" destOrd="0" presId="urn:microsoft.com/office/officeart/2005/8/layout/radial6"/>
    <dgm:cxn modelId="{DBF2F3FC-A7CB-42ED-8435-7107D8D6C263}" type="presParOf" srcId="{E59D2328-7080-4FBC-851F-968E2E4AF51D}" destId="{9FA495D1-CC06-4A30-BE14-72DBCD7BBAA2}" srcOrd="1" destOrd="0" presId="urn:microsoft.com/office/officeart/2005/8/layout/radial6"/>
    <dgm:cxn modelId="{113137FA-983D-4AB2-9AB0-46CBDCD764C6}" type="presParOf" srcId="{E59D2328-7080-4FBC-851F-968E2E4AF51D}" destId="{D157170B-D0D5-41E4-A7A7-4F1C412C661C}" srcOrd="2" destOrd="0" presId="urn:microsoft.com/office/officeart/2005/8/layout/radial6"/>
    <dgm:cxn modelId="{4804736C-BF58-409D-8ECB-C48141A858C4}" type="presParOf" srcId="{E59D2328-7080-4FBC-851F-968E2E4AF51D}" destId="{B7510381-26A3-439A-A837-D03EF7FF13EF}" srcOrd="3" destOrd="0" presId="urn:microsoft.com/office/officeart/2005/8/layout/radial6"/>
    <dgm:cxn modelId="{C8528579-0FD8-47B7-86CA-919EC8C483FE}" type="presParOf" srcId="{E59D2328-7080-4FBC-851F-968E2E4AF51D}" destId="{26C27D07-1604-4056-9244-2DD8579FABA2}" srcOrd="4" destOrd="0" presId="urn:microsoft.com/office/officeart/2005/8/layout/radial6"/>
    <dgm:cxn modelId="{5188CD48-FC69-4163-AC66-19DDE6D0DA61}" type="presParOf" srcId="{E59D2328-7080-4FBC-851F-968E2E4AF51D}" destId="{CCD7057C-F524-44E4-A00C-119BF83F7757}" srcOrd="5" destOrd="0" presId="urn:microsoft.com/office/officeart/2005/8/layout/radial6"/>
    <dgm:cxn modelId="{237E198B-BB08-4890-A52B-9B17BD79809E}" type="presParOf" srcId="{E59D2328-7080-4FBC-851F-968E2E4AF51D}" destId="{FCDD4887-A79E-4AA0-8B38-F15EB5A86FAE}" srcOrd="6" destOrd="0" presId="urn:microsoft.com/office/officeart/2005/8/layout/radial6"/>
    <dgm:cxn modelId="{D4A69F8E-DB00-4140-80BF-34EADB815213}" type="presParOf" srcId="{E59D2328-7080-4FBC-851F-968E2E4AF51D}" destId="{8FD26380-5921-4920-AB5D-FCF77FEEB809}" srcOrd="7" destOrd="0" presId="urn:microsoft.com/office/officeart/2005/8/layout/radial6"/>
    <dgm:cxn modelId="{D0E5E767-B39C-4302-991C-D2FEB27CFC83}" type="presParOf" srcId="{E59D2328-7080-4FBC-851F-968E2E4AF51D}" destId="{8BF7EC28-E74A-4972-825C-1CEB40DED34D}" srcOrd="8" destOrd="0" presId="urn:microsoft.com/office/officeart/2005/8/layout/radial6"/>
    <dgm:cxn modelId="{3EBD1DCD-03C6-4F97-AD65-2F7AAC8C0B1F}" type="presParOf" srcId="{E59D2328-7080-4FBC-851F-968E2E4AF51D}" destId="{A33E8C1C-C0EC-496A-AF18-70880CA1BC2A}" srcOrd="9" destOrd="0" presId="urn:microsoft.com/office/officeart/2005/8/layout/radial6"/>
    <dgm:cxn modelId="{250AFC99-80ED-40FE-9EA5-AC4346E29700}" type="presParOf" srcId="{E59D2328-7080-4FBC-851F-968E2E4AF51D}" destId="{A0B50FD6-BDF4-48C8-91B4-149F8BD52B9E}" srcOrd="10" destOrd="0" presId="urn:microsoft.com/office/officeart/2005/8/layout/radial6"/>
    <dgm:cxn modelId="{DF85447E-1514-480B-A3EF-9F1E75F53A03}" type="presParOf" srcId="{E59D2328-7080-4FBC-851F-968E2E4AF51D}" destId="{C90F37A1-1A0B-4736-95EF-C1C572821611}" srcOrd="11" destOrd="0" presId="urn:microsoft.com/office/officeart/2005/8/layout/radial6"/>
    <dgm:cxn modelId="{ECBD55E0-60B9-4176-9B0F-B8EF7F7ED817}" type="presParOf" srcId="{E59D2328-7080-4FBC-851F-968E2E4AF51D}" destId="{FA4831F7-A0CF-4053-9236-74838D480503}" srcOrd="12" destOrd="0" presId="urn:microsoft.com/office/officeart/2005/8/layout/radial6"/>
    <dgm:cxn modelId="{D74C0D09-47CA-4815-AEA2-05E120547E41}" type="presParOf" srcId="{E59D2328-7080-4FBC-851F-968E2E4AF51D}" destId="{0E0F2D97-7720-4789-B1DA-EB457514F42F}" srcOrd="13" destOrd="0" presId="urn:microsoft.com/office/officeart/2005/8/layout/radial6"/>
    <dgm:cxn modelId="{936331F0-EC24-4628-8D74-563E4FE28558}" type="presParOf" srcId="{E59D2328-7080-4FBC-851F-968E2E4AF51D}" destId="{8D584405-4AD6-4992-B34A-D6F4B0F29DEA}" srcOrd="14" destOrd="0" presId="urn:microsoft.com/office/officeart/2005/8/layout/radial6"/>
    <dgm:cxn modelId="{37F16B3C-4FE1-470E-9254-4B52F18A660F}" type="presParOf" srcId="{E59D2328-7080-4FBC-851F-968E2E4AF51D}" destId="{36C68AC9-3B28-4035-A6A1-D4D0176F7CAF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8996C5-58EA-4545-8F29-8177D096D137}">
      <dsp:nvSpPr>
        <dsp:cNvPr id="0" name=""/>
        <dsp:cNvSpPr/>
      </dsp:nvSpPr>
      <dsp:spPr>
        <a:xfrm>
          <a:off x="4018374" y="0"/>
          <a:ext cx="1607349" cy="886358"/>
        </a:xfrm>
        <a:prstGeom prst="trapezoid">
          <a:avLst>
            <a:gd name="adj" fmla="val 9067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Заведующий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Материально техническая база</a:t>
          </a:r>
          <a:endParaRPr lang="ru-RU" sz="1100" kern="1200" dirty="0"/>
        </a:p>
      </dsp:txBody>
      <dsp:txXfrm>
        <a:off x="4018374" y="0"/>
        <a:ext cx="1607349" cy="886358"/>
      </dsp:txXfrm>
    </dsp:sp>
    <dsp:sp modelId="{CCD1B2B2-437B-48B6-85AB-C6B37E217FA5}">
      <dsp:nvSpPr>
        <dsp:cNvPr id="0" name=""/>
        <dsp:cNvSpPr/>
      </dsp:nvSpPr>
      <dsp:spPr>
        <a:xfrm>
          <a:off x="3214699" y="886358"/>
          <a:ext cx="3214699" cy="886358"/>
        </a:xfrm>
        <a:prstGeom prst="trapezoid">
          <a:avLst>
            <a:gd name="adj" fmla="val 90672"/>
          </a:avLst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tint val="50000"/>
                <a:satMod val="300000"/>
              </a:schemeClr>
            </a:gs>
            <a:gs pos="35000">
              <a:schemeClr val="accent3">
                <a:hueOff val="2250053"/>
                <a:satOff val="-3376"/>
                <a:lumOff val="-549"/>
                <a:alphaOff val="0"/>
                <a:tint val="37000"/>
                <a:satMod val="30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Воспитатели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Подбор пособий и игрушек с учётом возраста детей и гибкое зонирование пространства</a:t>
          </a:r>
          <a:endParaRPr lang="ru-RU" sz="1100" kern="1200" dirty="0"/>
        </a:p>
      </dsp:txBody>
      <dsp:txXfrm>
        <a:off x="3777271" y="886358"/>
        <a:ext cx="2089554" cy="886358"/>
      </dsp:txXfrm>
    </dsp:sp>
    <dsp:sp modelId="{C846B114-40EF-46C0-8DDF-FE05BD490B5E}">
      <dsp:nvSpPr>
        <dsp:cNvPr id="0" name=""/>
        <dsp:cNvSpPr/>
      </dsp:nvSpPr>
      <dsp:spPr>
        <a:xfrm>
          <a:off x="2411024" y="1772716"/>
          <a:ext cx="4822049" cy="886358"/>
        </a:xfrm>
        <a:prstGeom prst="trapezoid">
          <a:avLst>
            <a:gd name="adj" fmla="val 90672"/>
          </a:avLst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tint val="50000"/>
                <a:satMod val="300000"/>
              </a:schemeClr>
            </a:gs>
            <a:gs pos="35000">
              <a:schemeClr val="accent3">
                <a:hueOff val="4500106"/>
                <a:satOff val="-6752"/>
                <a:lumOff val="-1098"/>
                <a:alphaOff val="0"/>
                <a:tint val="37000"/>
                <a:satMod val="30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Учитель-логопед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Оформление сенсорных зон в группах</a:t>
          </a:r>
          <a:endParaRPr lang="ru-RU" sz="1100" kern="1200" dirty="0"/>
        </a:p>
      </dsp:txBody>
      <dsp:txXfrm>
        <a:off x="3254883" y="1772716"/>
        <a:ext cx="3134331" cy="886358"/>
      </dsp:txXfrm>
    </dsp:sp>
    <dsp:sp modelId="{41D5D61D-8531-49F3-983B-7E15E4746CB3}">
      <dsp:nvSpPr>
        <dsp:cNvPr id="0" name=""/>
        <dsp:cNvSpPr/>
      </dsp:nvSpPr>
      <dsp:spPr>
        <a:xfrm>
          <a:off x="1607349" y="2659074"/>
          <a:ext cx="6429398" cy="886358"/>
        </a:xfrm>
        <a:prstGeom prst="trapezoid">
          <a:avLst>
            <a:gd name="adj" fmla="val 90672"/>
          </a:avLst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tint val="50000"/>
                <a:satMod val="300000"/>
              </a:schemeClr>
            </a:gs>
            <a:gs pos="35000">
              <a:schemeClr val="accent3">
                <a:hueOff val="6750158"/>
                <a:satOff val="-10128"/>
                <a:lumOff val="-1647"/>
                <a:alphaOff val="0"/>
                <a:tint val="37000"/>
                <a:satMod val="30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Музыкальный руководитель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Оформление </a:t>
          </a:r>
          <a:r>
            <a:rPr lang="ru-RU" sz="1100" kern="1200" dirty="0" err="1" smtClean="0"/>
            <a:t>муз.уголков</a:t>
          </a:r>
          <a:r>
            <a:rPr lang="ru-RU" sz="1100" kern="1200" dirty="0" smtClean="0"/>
            <a:t>, муз. зала. </a:t>
          </a:r>
          <a:r>
            <a:rPr lang="ru-RU" sz="1100" kern="1200" dirty="0" err="1" smtClean="0"/>
            <a:t>муз.сопровождение</a:t>
          </a:r>
          <a:r>
            <a:rPr lang="ru-RU" sz="1100" kern="1200" dirty="0" smtClean="0"/>
            <a:t> режимных моментов, создание звукового дизайна.</a:t>
          </a:r>
          <a:endParaRPr lang="ru-RU" sz="1100" kern="1200" dirty="0"/>
        </a:p>
      </dsp:txBody>
      <dsp:txXfrm>
        <a:off x="2732494" y="2659074"/>
        <a:ext cx="4179109" cy="886358"/>
      </dsp:txXfrm>
    </dsp:sp>
    <dsp:sp modelId="{68E8109A-8EF2-4C08-A0ED-FA4BA0144116}">
      <dsp:nvSpPr>
        <dsp:cNvPr id="0" name=""/>
        <dsp:cNvSpPr/>
      </dsp:nvSpPr>
      <dsp:spPr>
        <a:xfrm>
          <a:off x="803674" y="3545432"/>
          <a:ext cx="8036748" cy="886358"/>
        </a:xfrm>
        <a:prstGeom prst="trapezoid">
          <a:avLst>
            <a:gd name="adj" fmla="val 90672"/>
          </a:avLst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tint val="50000"/>
                <a:satMod val="300000"/>
              </a:schemeClr>
            </a:gs>
            <a:gs pos="35000">
              <a:schemeClr val="accent3">
                <a:hueOff val="9000211"/>
                <a:satOff val="-13504"/>
                <a:lumOff val="-2196"/>
                <a:alphaOff val="0"/>
                <a:tint val="37000"/>
                <a:satMod val="30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Медицинский работник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Консультации по соблюдению САНПИНА  создание  условий для охраны жизни и здоровья детей.</a:t>
          </a:r>
          <a:endParaRPr lang="ru-RU" sz="1100" kern="1200" dirty="0"/>
        </a:p>
      </dsp:txBody>
      <dsp:txXfrm>
        <a:off x="2210105" y="3545432"/>
        <a:ext cx="5223886" cy="886358"/>
      </dsp:txXfrm>
    </dsp:sp>
    <dsp:sp modelId="{701C6ECF-3108-4C52-A26B-2012A51DC9B0}">
      <dsp:nvSpPr>
        <dsp:cNvPr id="0" name=""/>
        <dsp:cNvSpPr/>
      </dsp:nvSpPr>
      <dsp:spPr>
        <a:xfrm>
          <a:off x="0" y="4408266"/>
          <a:ext cx="9644098" cy="886358"/>
        </a:xfrm>
        <a:prstGeom prst="trapezoid">
          <a:avLst>
            <a:gd name="adj" fmla="val 90672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Старший воспитатель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Осуществление общей координации по созданию  </a:t>
          </a:r>
          <a:r>
            <a:rPr lang="ru-RU" sz="1100" kern="1200" dirty="0" err="1" smtClean="0"/>
            <a:t>коррекционно</a:t>
          </a:r>
          <a:r>
            <a:rPr lang="ru-RU" sz="1100" kern="1200" dirty="0" smtClean="0"/>
            <a:t> –развивающей среды</a:t>
          </a:r>
          <a:endParaRPr lang="ru-RU" sz="1100" kern="1200" dirty="0"/>
        </a:p>
      </dsp:txBody>
      <dsp:txXfrm>
        <a:off x="1687717" y="4408266"/>
        <a:ext cx="6268663" cy="8863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C68AC9-3B28-4035-A6A1-D4D0176F7CAF}">
      <dsp:nvSpPr>
        <dsp:cNvPr id="0" name=""/>
        <dsp:cNvSpPr/>
      </dsp:nvSpPr>
      <dsp:spPr>
        <a:xfrm>
          <a:off x="2506667" y="628799"/>
          <a:ext cx="4202166" cy="4202166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A4831F7-A0CF-4053-9236-74838D480503}">
      <dsp:nvSpPr>
        <dsp:cNvPr id="0" name=""/>
        <dsp:cNvSpPr/>
      </dsp:nvSpPr>
      <dsp:spPr>
        <a:xfrm>
          <a:off x="2506667" y="628799"/>
          <a:ext cx="4202166" cy="4202166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tint val="50000"/>
                <a:satMod val="300000"/>
              </a:schemeClr>
            </a:gs>
            <a:gs pos="35000">
              <a:schemeClr val="accent3">
                <a:hueOff val="8437698"/>
                <a:satOff val="-12660"/>
                <a:lumOff val="-2059"/>
                <a:alphaOff val="0"/>
                <a:tint val="37000"/>
                <a:satMod val="30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33E8C1C-C0EC-496A-AF18-70880CA1BC2A}">
      <dsp:nvSpPr>
        <dsp:cNvPr id="0" name=""/>
        <dsp:cNvSpPr/>
      </dsp:nvSpPr>
      <dsp:spPr>
        <a:xfrm>
          <a:off x="2506667" y="628799"/>
          <a:ext cx="4202166" cy="4202166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CDD4887-A79E-4AA0-8B38-F15EB5A86FAE}">
      <dsp:nvSpPr>
        <dsp:cNvPr id="0" name=""/>
        <dsp:cNvSpPr/>
      </dsp:nvSpPr>
      <dsp:spPr>
        <a:xfrm>
          <a:off x="2506667" y="628799"/>
          <a:ext cx="4202166" cy="4202166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tint val="50000"/>
                <a:satMod val="300000"/>
              </a:schemeClr>
            </a:gs>
            <a:gs pos="35000">
              <a:schemeClr val="accent3">
                <a:hueOff val="2812566"/>
                <a:satOff val="-4220"/>
                <a:lumOff val="-686"/>
                <a:alphaOff val="0"/>
                <a:tint val="37000"/>
                <a:satMod val="30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7510381-26A3-439A-A837-D03EF7FF13EF}">
      <dsp:nvSpPr>
        <dsp:cNvPr id="0" name=""/>
        <dsp:cNvSpPr/>
      </dsp:nvSpPr>
      <dsp:spPr>
        <a:xfrm>
          <a:off x="2506667" y="628799"/>
          <a:ext cx="4202166" cy="4202166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8183D01-EA5B-42BB-9EED-D2DB1431E6FF}">
      <dsp:nvSpPr>
        <dsp:cNvPr id="0" name=""/>
        <dsp:cNvSpPr/>
      </dsp:nvSpPr>
      <dsp:spPr>
        <a:xfrm>
          <a:off x="3640303" y="1762434"/>
          <a:ext cx="1934895" cy="193489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Старший воспитатель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23662" y="2045793"/>
        <a:ext cx="1368177" cy="1368177"/>
      </dsp:txXfrm>
    </dsp:sp>
    <dsp:sp modelId="{9FA495D1-CC06-4A30-BE14-72DBCD7BBAA2}">
      <dsp:nvSpPr>
        <dsp:cNvPr id="0" name=""/>
        <dsp:cNvSpPr/>
      </dsp:nvSpPr>
      <dsp:spPr>
        <a:xfrm>
          <a:off x="3930537" y="344"/>
          <a:ext cx="1354426" cy="135442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ВОСПИТАТЕЛИ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28888" y="198695"/>
        <a:ext cx="957724" cy="957724"/>
      </dsp:txXfrm>
    </dsp:sp>
    <dsp:sp modelId="{26C27D07-1604-4056-9244-2DD8579FABA2}">
      <dsp:nvSpPr>
        <dsp:cNvPr id="0" name=""/>
        <dsp:cNvSpPr/>
      </dsp:nvSpPr>
      <dsp:spPr>
        <a:xfrm>
          <a:off x="5882413" y="1418465"/>
          <a:ext cx="1354426" cy="1354426"/>
        </a:xfrm>
        <a:prstGeom prst="ellipse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tint val="50000"/>
                <a:satMod val="300000"/>
              </a:schemeClr>
            </a:gs>
            <a:gs pos="35000">
              <a:schemeClr val="accent3">
                <a:hueOff val="2812566"/>
                <a:satOff val="-4220"/>
                <a:lumOff val="-686"/>
                <a:alphaOff val="0"/>
                <a:tint val="37000"/>
                <a:satMod val="30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МЕДИЦИНСКАЯ СЕСТРА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80764" y="1616816"/>
        <a:ext cx="957724" cy="957724"/>
      </dsp:txXfrm>
    </dsp:sp>
    <dsp:sp modelId="{8FD26380-5921-4920-AB5D-FCF77FEEB809}">
      <dsp:nvSpPr>
        <dsp:cNvPr id="0" name=""/>
        <dsp:cNvSpPr/>
      </dsp:nvSpPr>
      <dsp:spPr>
        <a:xfrm>
          <a:off x="5136863" y="3713033"/>
          <a:ext cx="1354426" cy="1354426"/>
        </a:xfrm>
        <a:prstGeom prst="ellipse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УЧИТЕЛЬ-ЛОГОПЕД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35214" y="3911384"/>
        <a:ext cx="957724" cy="957724"/>
      </dsp:txXfrm>
    </dsp:sp>
    <dsp:sp modelId="{A0B50FD6-BDF4-48C8-91B4-149F8BD52B9E}">
      <dsp:nvSpPr>
        <dsp:cNvPr id="0" name=""/>
        <dsp:cNvSpPr/>
      </dsp:nvSpPr>
      <dsp:spPr>
        <a:xfrm>
          <a:off x="2724211" y="3713033"/>
          <a:ext cx="1354426" cy="1354426"/>
        </a:xfrm>
        <a:prstGeom prst="ellipse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tint val="50000"/>
                <a:satMod val="300000"/>
              </a:schemeClr>
            </a:gs>
            <a:gs pos="35000">
              <a:schemeClr val="accent3">
                <a:hueOff val="8437698"/>
                <a:satOff val="-12660"/>
                <a:lumOff val="-2059"/>
                <a:alphaOff val="0"/>
                <a:tint val="37000"/>
                <a:satMod val="30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МУЗЫКАЛЬНЫЙ РУКОВОДИТЕЛЬ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22562" y="3911384"/>
        <a:ext cx="957724" cy="957724"/>
      </dsp:txXfrm>
    </dsp:sp>
    <dsp:sp modelId="{0E0F2D97-7720-4789-B1DA-EB457514F42F}">
      <dsp:nvSpPr>
        <dsp:cNvPr id="0" name=""/>
        <dsp:cNvSpPr/>
      </dsp:nvSpPr>
      <dsp:spPr>
        <a:xfrm>
          <a:off x="1978661" y="1418465"/>
          <a:ext cx="1354426" cy="1354426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ИНСТРУКТОР ПО ФИЗ,ВОСПИТАНИЮ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77012" y="1616816"/>
        <a:ext cx="957724" cy="957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дет сад (мамино)\детский сад№ 67\Детские\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08" y="-142900"/>
            <a:ext cx="9286908" cy="70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endParaRPr lang="ru-RU" sz="66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4285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6000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ПОРТФОЛИО</a:t>
            </a:r>
            <a:r>
              <a:rPr lang="ru-RU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СТАРШЕГО ВОСПИТАТЕЛЯ </a:t>
            </a:r>
            <a:br>
              <a:rPr lang="ru-RU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МУНИЦИПАЛЬНОГО БЮДЖЕТНОГО ДОШКОЛЬНОГО ОБРАЗОВАТЕЛЬНОГО УЧРЕЖДЕНИЯ «ДЕТСКИЙ САД №67»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800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ПОКЛОНСКОЙ ПОЛИНЫ НИКОЛАЕВНЫ</a:t>
            </a:r>
            <a:br>
              <a:rPr lang="ru-RU" sz="2800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4" descr="http://nsportal.ru/sites/default/files/2012/12/img_n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214290"/>
            <a:ext cx="3720730" cy="4786346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3175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ет сад (мамино)\детский сад№ 67\Детские\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374" y="0"/>
            <a:ext cx="9447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Коррекционная деятельность специалистов ДОУ при создании коррекционно-развивающей среды</a:t>
            </a:r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45991016"/>
              </p:ext>
            </p:extLst>
          </p:nvPr>
        </p:nvGraphicFramePr>
        <p:xfrm>
          <a:off x="-500098" y="1397000"/>
          <a:ext cx="9644098" cy="5318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1647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ет сад (мамино)\детский сад№ 67\Детские\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900"/>
            <a:ext cx="9447374" cy="70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МОДЕЛЬ ВЗАИМОДЕЙСТВИЯ </a:t>
            </a:r>
            <a:br>
              <a:rPr lang="ru-RU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 СПЕЦИАЛИСТАМИ</a:t>
            </a:r>
            <a:endParaRPr lang="ru-RU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285720" y="1397000"/>
          <a:ext cx="9215502" cy="5103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rot="5400000">
            <a:off x="4751389" y="2963859"/>
            <a:ext cx="356396" cy="7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500430" y="3714752"/>
            <a:ext cx="428628" cy="1428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0800000" flipV="1">
            <a:off x="5786446" y="3714752"/>
            <a:ext cx="428628" cy="21431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>
            <a:off x="3857620" y="4786322"/>
            <a:ext cx="357190" cy="35719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6200000" flipH="1">
            <a:off x="5429256" y="4929198"/>
            <a:ext cx="285752" cy="2857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647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ет сад (мамино)\детский сад№ 67\Детские\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0"/>
            <a:ext cx="9447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ru-RU" sz="49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МОИ  УВЛЕЧЕНИЯ</a:t>
            </a:r>
            <a:endParaRPr lang="ru-RU" sz="49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42908" y="785794"/>
            <a:ext cx="94298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Самое главное в моей жизни - это мои близкие - семья, дети.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Если говорить об увлечениях, то, скорее всего, основным  сейчас для меня является работа. Так как именно профессиональная деятельность занимает практически все мое время - и рабочее, и свободное.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Любимое хобби - участие в театрализованной деятельности детского сада.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Сколько их было, моих персонажей... И пусть это, большей частью, отрицательные герои, но какое удовольствие видеть восторг в счастливых глазах детей, когда они узнают актера!  "Жизнь"  моих персонажей - неисчерпаемый заряд бодрости для дальнейшей работы!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Интересов и увлечений у меня достаточно много, тем более, что все в жизни меняется, и мир увлечений не исключение.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самого раннего детства я люблю читать, у меня нет любимого автора и любимой книги, в разные периоды жизни это может быть разная литература. Главное, чтобы книга заставляла задуматься и после прочтения вновь и вновь возвращаться к содержанию.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люблю хорошее кино, комедии, мелодрамы.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Люблю музыку, самую разную, но качественную и... талантливую, если можно так сказать.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эти большие и маленькие интересы и увлечения наполняют жизнь полнотой, дарят ощущение радости, я могла бы еще долго о них говорить.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последнее время мне нравится путешествовать . Из поездок всегда привожу фотографии, им далеко до художественной съемки, но все же .</a:t>
            </a:r>
          </a:p>
        </p:txBody>
      </p:sp>
    </p:spTree>
    <p:extLst>
      <p:ext uri="{BB962C8B-B14F-4D97-AF65-F5344CB8AC3E}">
        <p14:creationId xmlns:p14="http://schemas.microsoft.com/office/powerpoint/2010/main" val="1211647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дет сад (мамино)\детский сад№ 67\Детские\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МОИ ДОСТИЖЕНИЯ</a:t>
            </a:r>
            <a:endParaRPr lang="ru-RU" sz="6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4777" t="4742" r="2232"/>
          <a:stretch>
            <a:fillRect/>
          </a:stretch>
        </p:blipFill>
        <p:spPr bwMode="auto">
          <a:xfrm rot="10800000">
            <a:off x="142844" y="1428736"/>
            <a:ext cx="2357422" cy="3093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t="947" r="4375"/>
          <a:stretch>
            <a:fillRect/>
          </a:stretch>
        </p:blipFill>
        <p:spPr bwMode="auto">
          <a:xfrm rot="10800000">
            <a:off x="2071670" y="1500174"/>
            <a:ext cx="2286016" cy="30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4375" t="5682" r="6547" b="1192"/>
          <a:stretch>
            <a:fillRect/>
          </a:stretch>
        </p:blipFill>
        <p:spPr bwMode="auto">
          <a:xfrm rot="10800000">
            <a:off x="4214810" y="2285992"/>
            <a:ext cx="2266542" cy="3261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 l="4940" t="3125" r="6675" b="5208"/>
          <a:stretch>
            <a:fillRect/>
          </a:stretch>
        </p:blipFill>
        <p:spPr bwMode="auto">
          <a:xfrm>
            <a:off x="6429356" y="2143116"/>
            <a:ext cx="271464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970784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ет сад (мамино)\детский сад№ 67\Детские\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08" y="0"/>
            <a:ext cx="9447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МОИ ДОСТИЖЕНИЯ</a:t>
            </a:r>
            <a:endParaRPr lang="ru-RU" sz="6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944" t="2370" r="2489"/>
          <a:stretch>
            <a:fillRect/>
          </a:stretch>
        </p:blipFill>
        <p:spPr bwMode="auto">
          <a:xfrm rot="10800000">
            <a:off x="3286116" y="1357298"/>
            <a:ext cx="271464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t="3174" r="6920"/>
          <a:stretch>
            <a:fillRect/>
          </a:stretch>
        </p:blipFill>
        <p:spPr bwMode="auto">
          <a:xfrm rot="10800000">
            <a:off x="6357950" y="1785926"/>
            <a:ext cx="2671953" cy="382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4345" t="6314" r="4404"/>
          <a:stretch>
            <a:fillRect/>
          </a:stretch>
        </p:blipFill>
        <p:spPr bwMode="auto">
          <a:xfrm rot="10800000">
            <a:off x="357158" y="1285860"/>
            <a:ext cx="2547430" cy="360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1211647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ет сад (мамино)\детский сад№ 67\Детские\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0"/>
            <a:ext cx="9447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60" y="202202"/>
            <a:ext cx="8229600" cy="1368412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ОТЗЫВЫ О ДЕЯТЕЛЬНОСТИ</a:t>
            </a:r>
            <a:endParaRPr lang="ru-RU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Picture 2" descr="C:\Users\Светлана\Desktop\Январь 2013\фото педсовет\IMG_3009.JPG"/>
          <p:cNvPicPr>
            <a:picLocks noChangeAspect="1" noChangeArrowheads="1"/>
          </p:cNvPicPr>
          <p:nvPr/>
        </p:nvPicPr>
        <p:blipFill>
          <a:blip r:embed="rId3" cstate="print"/>
          <a:srcRect l="15206" t="8855" r="26444" b="18906"/>
          <a:stretch>
            <a:fillRect/>
          </a:stretch>
        </p:blipFill>
        <p:spPr bwMode="auto">
          <a:xfrm>
            <a:off x="302630" y="1643050"/>
            <a:ext cx="3357586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:\Users\Светлана\Desktop\Январь 2013\фото педсовет\IMG_3006.JPG"/>
          <p:cNvPicPr>
            <a:picLocks noChangeAspect="1" noChangeArrowheads="1"/>
          </p:cNvPicPr>
          <p:nvPr/>
        </p:nvPicPr>
        <p:blipFill>
          <a:blip r:embed="rId4" cstate="print"/>
          <a:srcRect l="3536" t="3141" r="22200"/>
          <a:stretch>
            <a:fillRect/>
          </a:stretch>
        </p:blipFill>
        <p:spPr bwMode="auto">
          <a:xfrm>
            <a:off x="5508104" y="4374373"/>
            <a:ext cx="3000396" cy="2203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:\Users\Светлана\Desktop\Январь 2013\фото педсовет\IMG_3008.JPG"/>
          <p:cNvPicPr>
            <a:picLocks noChangeAspect="1" noChangeArrowheads="1"/>
          </p:cNvPicPr>
          <p:nvPr/>
        </p:nvPicPr>
        <p:blipFill>
          <a:blip r:embed="rId5" cstate="print"/>
          <a:srcRect r="32875"/>
          <a:stretch>
            <a:fillRect/>
          </a:stretch>
        </p:blipFill>
        <p:spPr bwMode="auto">
          <a:xfrm>
            <a:off x="4572000" y="1772816"/>
            <a:ext cx="2713057" cy="22860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1647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дет сад (мамино)\детский сад№ 67\Детские\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832" y="98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СВЕДЕНИЕ О ПЕДАГОГЕ</a:t>
            </a:r>
            <a:endParaRPr lang="ru-RU" sz="66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052736"/>
            <a:ext cx="7817522" cy="588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 Высшее, Барнаульский государственный педагогический университет, 2006год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"Дошкольная педагогика и психология"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Преподаватель дошкольной педагогики и психологии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Стаж работы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 15 лет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Высшая квалификационная категория.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Повышение квалификации: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ФПК и ДПО ГОУВПО «Барнаульский педагогический университет», «Комплексный подход в организации процесса воспитания  и развития детей ДОУ», 2008год, 72 часа;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АНОО «Дом учителя», «Роль заместителя по УВР в обновлении содержания дошкольного образования в условиях модернизации системы дошкольного образования  в РФ», 2011год, 72 часа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 CYR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КГБУ ДЛО АКИПКРО</a:t>
            </a:r>
            <a:r>
              <a:rPr lang="ru-RU" dirty="0">
                <a:latin typeface="Times New Roman CYR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dirty="0">
                <a:latin typeface="Times New Roman CYR" panose="02020603050405020304" pitchFamily="18" charset="0"/>
                <a:ea typeface="Calibri" panose="020F0502020204030204" pitchFamily="34" charset="0"/>
              </a:rPr>
              <a:t>Использование разных видов планирования по реализации образовательной работы с детьми дошкольного возраста в соответствии с ФГОС </a:t>
            </a:r>
            <a:r>
              <a:rPr lang="ru-RU" dirty="0" smtClean="0">
                <a:latin typeface="Times New Roman CYR" panose="02020603050405020304" pitchFamily="18" charset="0"/>
                <a:ea typeface="Calibri" panose="020F0502020204030204" pitchFamily="34" charset="0"/>
              </a:rPr>
              <a:t>ДО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r>
              <a:rPr lang="ru-RU" dirty="0" smtClean="0">
                <a:latin typeface="Times New Roman CYR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smtClean="0">
                <a:latin typeface="Times New Roman CYR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dirty="0">
                <a:latin typeface="Times New Roman CYR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32 </a:t>
            </a:r>
            <a:r>
              <a:rPr lang="ru-RU" dirty="0">
                <a:latin typeface="Times New Roman CYR" panose="02020603050405020304" pitchFamily="18" charset="0"/>
                <a:ea typeface="Calibri" panose="020F0502020204030204" pitchFamily="34" charset="0"/>
              </a:rPr>
              <a:t>часа, </a:t>
            </a:r>
            <a:endParaRPr lang="ru-RU" dirty="0" smtClean="0">
              <a:latin typeface="Times New Roman CYR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Times New Roman CYR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КГБУ ДЛО АКИПКРО, </a:t>
            </a:r>
            <a:r>
              <a:rPr lang="ru-RU" dirty="0" smtClean="0">
                <a:latin typeface="Times New Roman CYR" panose="02020603050405020304" pitchFamily="18" charset="0"/>
                <a:cs typeface="Times New Roman" pitchFamily="18" charset="0"/>
              </a:rPr>
              <a:t>Государственно-общественное управление качеством дошкольного образования в условиях реализации ФГОС»,2014, 72 ч.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дет сад (мамино)\детский сад№ 67\Детские\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-321593"/>
            <a:ext cx="8229600" cy="1142984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br>
              <a:rPr lang="ru-RU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САМООБРАЗОВАНИЕ</a:t>
            </a:r>
            <a:endParaRPr lang="ru-RU" sz="66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2697" y="250675"/>
            <a:ext cx="885831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САМООБРАЗОВАНИЕ: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«Проектный метод - новый стандарт дошкольного образования»</a:t>
            </a:r>
          </a:p>
          <a:p>
            <a:pPr algn="just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algn="just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собственного профессионального уровня; углубление знаний в области применения проектного метода для воспитания творческой личности ребенка-дошкольника.</a:t>
            </a:r>
          </a:p>
          <a:p>
            <a:pPr algn="just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Совершенствовать способность перепроектировать собственную деятельность</a:t>
            </a:r>
          </a:p>
          <a:p>
            <a:pPr algn="just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свой творческий потенциал и потенциал педагогов.</a:t>
            </a:r>
          </a:p>
          <a:p>
            <a:pPr algn="just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Знакомство с инновационными технологиями в процессе реализации проектной деятельности.</a:t>
            </a:r>
          </a:p>
          <a:p>
            <a:pPr algn="just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дет сад (мамино)\детский сад№ 67\Детские\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6000792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СОДЕРЖАНИЕ: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Определить тематику (перспективность и практическая значимость) проектной деятельности  ДОУ на текущий учебный год.</a:t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Разработать перспективный план реализации проектов отдельно для каждого с учетом возрастных особенностей детей.</a:t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Изучение и анализ методической, педагогической и предметной литературы; обзор информации по теме на Интернет-ресурсах.</a:t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Подготовить и провести совместно с педагогом  диагностику творческого воображения детей (начало и конец учебного года)</a:t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Выступление на педагогическом совете "Проектный метод в деятельности дошкольного учреждения"</a:t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Подготовить и провести консультацию для воспитателей по оформлению в группе уголка по тематике проектной деятельности.</a:t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Подготовить и провести круглый стол для родителей "Образовательный проект - новые образовательные возможности": знакомство родителей с целями и задачами проектной деятельности, организация помощи, привлечение родителей к сотрудничеству, участию в мероприятиях, проводимых в рамках проектной деятельности в каждой отдельной группе.</a:t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ФОРМА ОТЧЁТНОСТИ: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Выступление на педагогическом совете (май) по результатам реализации проектной деятельности.</a:t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видео-презентации.</a:t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Публикация на сайте дошкольного учреждения.</a:t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дет сад (мамино)\детский сад№ 67\Детские\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ОБРАЗОВАНИЕ</a:t>
            </a:r>
            <a:endParaRPr lang="ru-RU" sz="6600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4414" t="4103" r="8756" b="2771"/>
          <a:stretch>
            <a:fillRect/>
          </a:stretch>
        </p:blipFill>
        <p:spPr bwMode="auto">
          <a:xfrm rot="16200000">
            <a:off x="5159746" y="2424771"/>
            <a:ext cx="2726357" cy="402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7" name="TextBox 6"/>
          <p:cNvSpPr txBox="1"/>
          <p:nvPr/>
        </p:nvSpPr>
        <p:spPr>
          <a:xfrm>
            <a:off x="214282" y="1428736"/>
            <a:ext cx="6858048" cy="230832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12700"/>
          </a:effectLst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0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БАРНАУЛЬСКИЙ ГОСУДАРСТВЕННЫЙ</a:t>
            </a:r>
          </a:p>
          <a:p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ПЕДАГОГИЧЕСКИЙ УНИВЕРСИТЕТ, 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2006год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ДОШКОЛЬНАЯ ПЕДАГОГИКА И ПСИХОЛОГИЯ, ПРЕПОДАВАТЕЛЬ ДОШКОЛЬНОЙ ПЕДАГОГИКИ И ПСИХОЛОГИИ.</a:t>
            </a:r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dirty="0">
              <a:ln/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дет сад (мамино)\детский сад№ 67\Детские\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374" y="0"/>
            <a:ext cx="9447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08266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КУРСЫ ПОВЫШЕНИЯ</a:t>
            </a:r>
            <a:b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КВАЛИФИКАЦИИ</a:t>
            </a:r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342" t="1578" r="4486" b="2139"/>
          <a:stretch>
            <a:fillRect/>
          </a:stretch>
        </p:blipFill>
        <p:spPr bwMode="auto">
          <a:xfrm rot="13905635">
            <a:off x="1502828" y="2557727"/>
            <a:ext cx="2287187" cy="366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4414" t="2525" r="4414" b="1192"/>
          <a:stretch>
            <a:fillRect/>
          </a:stretch>
        </p:blipFill>
        <p:spPr bwMode="auto">
          <a:xfrm rot="14067096">
            <a:off x="5665306" y="2964958"/>
            <a:ext cx="2419649" cy="384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 rot="19392735">
            <a:off x="-163729" y="2314270"/>
            <a:ext cx="36565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АНОО «Дом учителя», тема: «Роль заместителя по УВР в обновлении содержания дошкольного образования в условиях модернизации системы дошкольного образования  в РФ», 2011год, 72 часа</a:t>
            </a:r>
          </a:p>
        </p:txBody>
      </p:sp>
      <p:sp>
        <p:nvSpPr>
          <p:cNvPr id="7" name="TextBox 6"/>
          <p:cNvSpPr txBox="1"/>
          <p:nvPr/>
        </p:nvSpPr>
        <p:spPr>
          <a:xfrm rot="19468544">
            <a:off x="4396740" y="2749720"/>
            <a:ext cx="3143272" cy="116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ФПК и ДПО ГОУВПО «Барнаульский педагогический университет», тема: «Комплексный подход в организации процесса воспитания  и развития детей ДОУ», 2008год, 72 часа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647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ет сад (мамино)\детский сад№ 67\Детские\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7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АТТЕСТАЦИЯ</a:t>
            </a:r>
            <a:endParaRPr lang="ru-RU" sz="6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t="2370" b="1808"/>
          <a:stretch>
            <a:fillRect/>
          </a:stretch>
        </p:blipFill>
        <p:spPr bwMode="auto">
          <a:xfrm rot="10800000">
            <a:off x="4643438" y="1500174"/>
            <a:ext cx="208477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t="3174" b="2812"/>
          <a:stretch>
            <a:fillRect/>
          </a:stretch>
        </p:blipFill>
        <p:spPr bwMode="auto">
          <a:xfrm rot="10800000">
            <a:off x="6643702" y="1500174"/>
            <a:ext cx="2000264" cy="33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8596" y="2071678"/>
            <a:ext cx="4214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Присвоена высшая квалификационная категория  сроком на 5 лет, приказ №2876  от 17.06.2013года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647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ет сад (мамино)\детский сад№ 67\Детские\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374" y="0"/>
            <a:ext cx="9447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368412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42852"/>
            <a:ext cx="77153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Психологическая  готовность детей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острыми нарушениями речи к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обучению  в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школе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072142"/>
              </p:ext>
            </p:extLst>
          </p:nvPr>
        </p:nvGraphicFramePr>
        <p:xfrm>
          <a:off x="357158" y="1643050"/>
          <a:ext cx="8001060" cy="2144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510"/>
                <a:gridCol w="1333510"/>
                <a:gridCol w="1333510"/>
                <a:gridCol w="1333510"/>
                <a:gridCol w="1333510"/>
                <a:gridCol w="1333510"/>
              </a:tblGrid>
              <a:tr h="3708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Учебный год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Количество групп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Количество выпускников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Психологическая готовность к обучению школе (%)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Готовы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Условно готовы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Не готовы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2014/2015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42 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Ребёнка с ОНР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 40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2015/2016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42 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Ребёнка с ОНР</a:t>
                      </a:r>
                      <a:endParaRPr lang="ru-RU" sz="11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 40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2016/2017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42 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Ребёнка с ОНР</a:t>
                      </a:r>
                      <a:endParaRPr lang="ru-RU" sz="11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 41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 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1" y="3786190"/>
            <a:ext cx="35718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Успеваемость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воспитанников в 1-ом классе начальной школы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78 % - хорошо и отлично. До 55 % выпускников с нарушениями  речи в разные годы выпуска поступили и успешно обучаются в общеобразовательные школы.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647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ет сад (мамино)\детский сад№ 67\Детские\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7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endParaRPr lang="ru-RU" sz="6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285728"/>
            <a:ext cx="885828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Создание развивающей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предметно-пространственной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среды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ДОУ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Предметно – развивающая среда дошкольного учреждения хорошо оборудована: музыкальный зал с костюмерной,  кабинеты  учителей-логопедов , медицинский кабинет.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Педагогический процесс оснащен необходимым дидактическим материалом, развивающими пособиями, отвечающими целям и задачам современного обучения и воспитания в каждой возрастной группе с учётом специфики ДОУ.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Материально- техническое обеспечение и оснащенность коррекционно-образовательного процесса: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группы, в которых воспитываются и обучаются дети с нарушенным  речи оборудованы учебным требований по САНПИНУ;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созданы условия для педагогического  обследования  речи детей;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Кроме того имеются аудиовизуальные средства для проведения семинаров, круглых столов, конференций, консультаций: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плазменная панель;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мультимедийная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интерактивная доска;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проектор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мультимедийный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Видеокамера.</a:t>
            </a:r>
          </a:p>
        </p:txBody>
      </p:sp>
    </p:spTree>
    <p:extLst>
      <p:ext uri="{BB962C8B-B14F-4D97-AF65-F5344CB8AC3E}">
        <p14:creationId xmlns:p14="http://schemas.microsoft.com/office/powerpoint/2010/main" val="12116474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418</Words>
  <Application>Microsoft Office PowerPoint</Application>
  <PresentationFormat>Экран (4:3)</PresentationFormat>
  <Paragraphs>111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Times New Roman</vt:lpstr>
      <vt:lpstr>Times New Roman CYR</vt:lpstr>
      <vt:lpstr>Wingdings</vt:lpstr>
      <vt:lpstr>Тема Office</vt:lpstr>
      <vt:lpstr> </vt:lpstr>
      <vt:lpstr> СВЕДЕНИЕ О ПЕДАГОГЕ</vt:lpstr>
      <vt:lpstr>  САМООБРАЗОВАНИЕ</vt:lpstr>
      <vt:lpstr>   СОДЕРЖАНИЕ: Определить тематику (перспективность и практическая значимость) проектной деятельности  ДОУ на текущий учебный год. Разработать перспективный план реализации проектов отдельно для каждого с учетом возрастных особенностей детей. Изучение и анализ методической, педагогической и предметной литературы; обзор информации по теме на Интернет-ресурсах. Подготовить и провести совместно с педагогом  диагностику творческого воображения детей (начало и конец учебного года) Выступление на педагогическом совете "Проектный метод в деятельности дошкольного учреждения" Подготовить и провести консультацию для воспитателей по оформлению в группе уголка по тематике проектной деятельности. Подготовить и провести круглый стол для родителей "Образовательный проект - новые образовательные возможности": знакомство родителей с целями и задачами проектной деятельности, организация помощи, привлечение родителей к сотрудничеству, участию в мероприятиях, проводимых в рамках проектной деятельности в каждой отдельной группе. ФОРМА ОТЧЁТНОСТИ: Выступление на педагогическом совете (май) по результатам реализации проектной деятельности. Создание видео-презентации. Публикация на сайте дошкольного учреждения. </vt:lpstr>
      <vt:lpstr>ОБРАЗОВАНИЕ</vt:lpstr>
      <vt:lpstr>КУРСЫ ПОВЫШЕНИЯ КВАЛИФИКАЦИИ</vt:lpstr>
      <vt:lpstr>АТТЕСТАЦИЯ</vt:lpstr>
      <vt:lpstr>    </vt:lpstr>
      <vt:lpstr> </vt:lpstr>
      <vt:lpstr>Коррекционная деятельность специалистов ДОУ при создании коррекционно-развивающей среды. </vt:lpstr>
      <vt:lpstr>МОДЕЛЬ ВЗАИМОДЕЙСТВИЯ  СО СПЕЦИАЛИСТАМИ</vt:lpstr>
      <vt:lpstr> МОИ  УВЛЕЧЕНИЯ</vt:lpstr>
      <vt:lpstr>МОИ ДОСТИЖЕНИЯ</vt:lpstr>
      <vt:lpstr> МОИ ДОСТИЖЕНИЯ</vt:lpstr>
      <vt:lpstr>ОТЗЫВЫ О ДЕЯТЕЛЬНОСТИ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 СТАРШЕГО ВОСПИТАТЕЛЯ  МУНИЦИПАЛЬНОГО БЮДЖЕТНОГО ДОШКОЛЬНОГО ОБРАЗОВАТЕЛЬНОГО УЧРЕЖДЕНИЯ «ДЕТСКИЙ САД №67» КОМПЕНСИРУЮЩЕГО ВИДА ПОКЛОНСКОЙ ПОЛИНЫ НИКОЛАЕВНЫ</dc:title>
  <dc:creator>USER</dc:creator>
  <cp:lastModifiedBy>KS</cp:lastModifiedBy>
  <cp:revision>65</cp:revision>
  <dcterms:created xsi:type="dcterms:W3CDTF">2013-01-11T11:02:14Z</dcterms:created>
  <dcterms:modified xsi:type="dcterms:W3CDTF">2018-04-25T07:42:12Z</dcterms:modified>
</cp:coreProperties>
</file>