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78" r:id="rId4"/>
    <p:sldId id="280" r:id="rId5"/>
    <p:sldId id="275" r:id="rId6"/>
    <p:sldId id="277" r:id="rId7"/>
    <p:sldId id="283" r:id="rId8"/>
    <p:sldId id="290" r:id="rId9"/>
    <p:sldId id="289" r:id="rId10"/>
    <p:sldId id="284" r:id="rId11"/>
    <p:sldId id="282" r:id="rId12"/>
    <p:sldId id="291" r:id="rId13"/>
    <p:sldId id="281" r:id="rId14"/>
    <p:sldId id="303" r:id="rId15"/>
    <p:sldId id="304" r:id="rId16"/>
    <p:sldId id="305" r:id="rId17"/>
    <p:sldId id="286" r:id="rId18"/>
    <p:sldId id="288" r:id="rId19"/>
    <p:sldId id="301" r:id="rId20"/>
    <p:sldId id="297" r:id="rId21"/>
    <p:sldId id="287" r:id="rId22"/>
    <p:sldId id="293" r:id="rId23"/>
    <p:sldId id="294" r:id="rId24"/>
    <p:sldId id="295" r:id="rId25"/>
    <p:sldId id="302" r:id="rId26"/>
    <p:sldId id="292" r:id="rId27"/>
    <p:sldId id="300" r:id="rId28"/>
    <p:sldId id="285" r:id="rId29"/>
    <p:sldId id="299" r:id="rId30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60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http://player.myshared.ru/1074804/data/images/img0.jpg"/>
          <p:cNvPicPr>
            <a:picLocks noChangeAspect="1" noChangeArrowheads="1"/>
          </p:cNvPicPr>
          <p:nvPr/>
        </p:nvPicPr>
        <p:blipFill>
          <a:blip r:embed="rId2"/>
          <a:srcRect l="77194" t="86263" r="15729"/>
          <a:stretch>
            <a:fillRect/>
          </a:stretch>
        </p:blipFill>
        <p:spPr bwMode="auto">
          <a:xfrm>
            <a:off x="7786710" y="6072206"/>
            <a:ext cx="1143008" cy="785794"/>
          </a:xfrm>
          <a:prstGeom prst="rect">
            <a:avLst/>
          </a:prstGeom>
          <a:noFill/>
        </p:spPr>
      </p:pic>
      <p:pic>
        <p:nvPicPr>
          <p:cNvPr id="6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3"/>
          <a:srcRect b="49218"/>
          <a:stretch>
            <a:fillRect/>
          </a:stretch>
        </p:blipFill>
        <p:spPr bwMode="auto">
          <a:xfrm rot="16200000" flipH="1">
            <a:off x="-1107281" y="1107281"/>
            <a:ext cx="68580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3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642910" y="500042"/>
            <a:ext cx="807249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Monotype Corsiva" pitchFamily="66" charset="0"/>
              </a:rPr>
              <a:t>Муниципальное бюджетное дошкольное образовательное  учреждение</a:t>
            </a:r>
          </a:p>
          <a:p>
            <a:pPr algn="ctr"/>
            <a:r>
              <a:rPr lang="ru-RU" b="1" dirty="0" smtClean="0">
                <a:latin typeface="Monotype Corsiva" pitchFamily="66" charset="0"/>
              </a:rPr>
              <a:t> «Детский сад №67» </a:t>
            </a:r>
          </a:p>
          <a:p>
            <a:pPr algn="ctr">
              <a:defRPr/>
            </a:pPr>
            <a:r>
              <a:rPr lang="ru-RU" sz="32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Monotype Corsiva" pitchFamily="66" charset="0"/>
              </a:rPr>
              <a:t>  </a:t>
            </a:r>
          </a:p>
          <a:p>
            <a:pPr algn="ctr">
              <a:defRPr/>
            </a:pPr>
            <a:endParaRPr lang="ru-RU" sz="3200" b="1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Monotype Corsiva" pitchFamily="66" charset="0"/>
            </a:endParaRPr>
          </a:p>
          <a:p>
            <a:pPr algn="ctr">
              <a:defRPr/>
            </a:pPr>
            <a:r>
              <a:rPr lang="ru-RU" sz="32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sz="32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Monotype Corsiva" pitchFamily="66" charset="0"/>
              </a:rPr>
              <a:t>«Формирование </a:t>
            </a:r>
            <a:r>
              <a:rPr lang="ru-RU" sz="3200" b="1" i="1" dirty="0" smtClean="0">
                <a:solidFill>
                  <a:srgbClr val="C00000"/>
                </a:solidFill>
                <a:latin typeface="Monotype Corsiva" panose="03010101010201010101" pitchFamily="66" charset="0"/>
                <a:ea typeface="Calibri" panose="020F0502020204030204" pitchFamily="34" charset="0"/>
              </a:rPr>
              <a:t>сотрудничества</a:t>
            </a:r>
            <a:r>
              <a:rPr lang="ru-RU" sz="2400" b="1" dirty="0" smtClean="0">
                <a:solidFill>
                  <a:srgbClr val="C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C00000"/>
                </a:solidFill>
                <a:latin typeface="Monotype Corsiva" panose="03010101010201010101" pitchFamily="66" charset="0"/>
                <a:ea typeface="Calibri" panose="020F0502020204030204" pitchFamily="34" charset="0"/>
              </a:rPr>
              <a:t>в едином образовательном пространстве </a:t>
            </a:r>
            <a:endParaRPr lang="ru-RU" sz="3200" b="1" i="1" dirty="0" smtClean="0">
              <a:solidFill>
                <a:srgbClr val="C00000"/>
              </a:solidFill>
              <a:latin typeface="Monotype Corsiva" panose="03010101010201010101" pitchFamily="66" charset="0"/>
              <a:ea typeface="Calibri" panose="020F0502020204030204" pitchFamily="34" charset="0"/>
            </a:endParaRPr>
          </a:p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latin typeface="Monotype Corsiva" panose="03010101010201010101" pitchFamily="66" charset="0"/>
                <a:ea typeface="Calibri" panose="020F0502020204030204" pitchFamily="34" charset="0"/>
              </a:rPr>
              <a:t>«</a:t>
            </a:r>
            <a:r>
              <a:rPr lang="ru-RU" sz="3200" b="1" i="1" dirty="0">
                <a:solidFill>
                  <a:srgbClr val="C00000"/>
                </a:solidFill>
                <a:latin typeface="Monotype Corsiva" panose="03010101010201010101" pitchFamily="66" charset="0"/>
                <a:ea typeface="Calibri" panose="020F0502020204030204" pitchFamily="34" charset="0"/>
              </a:rPr>
              <a:t>Семья – детский </a:t>
            </a:r>
            <a:r>
              <a:rPr lang="ru-RU" sz="3200" b="1" i="1" dirty="0" smtClean="0">
                <a:solidFill>
                  <a:srgbClr val="C00000"/>
                </a:solidFill>
                <a:latin typeface="Monotype Corsiva" panose="03010101010201010101" pitchFamily="66" charset="0"/>
                <a:ea typeface="Calibri" panose="020F0502020204030204" pitchFamily="34" charset="0"/>
              </a:rPr>
              <a:t>сад</a:t>
            </a:r>
            <a:r>
              <a:rPr lang="ru-RU" sz="32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Monotype Corsiva" pitchFamily="66" charset="0"/>
              </a:rPr>
              <a:t>»</a:t>
            </a:r>
            <a:r>
              <a:rPr lang="ru-RU" sz="32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anose="03010101010201010101" pitchFamily="66" charset="0"/>
              </a:rPr>
              <a:t> </a:t>
            </a:r>
          </a:p>
          <a:p>
            <a:pPr algn="r">
              <a:defRPr/>
            </a:pPr>
            <a:endParaRPr lang="ru-RU" sz="40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r">
              <a:defRPr/>
            </a:pPr>
            <a:r>
              <a:rPr lang="ru-RU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Проект  выполнили:</a:t>
            </a:r>
          </a:p>
          <a:p>
            <a:pPr algn="r">
              <a:defRPr/>
            </a:pPr>
            <a:r>
              <a:rPr lang="ru-RU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   </a:t>
            </a:r>
          </a:p>
          <a:p>
            <a:pPr algn="r">
              <a:defRPr/>
            </a:pPr>
            <a:r>
              <a:rPr lang="ru-RU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Учитель-Логопед -- Кудрявцева Н.В.</a:t>
            </a:r>
          </a:p>
          <a:p>
            <a:pPr algn="r">
              <a:defRPr/>
            </a:pPr>
            <a:r>
              <a:rPr lang="ru-RU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                                                         </a:t>
            </a:r>
          </a:p>
          <a:p>
            <a:pPr algn="r">
              <a:defRPr/>
            </a:pPr>
            <a:r>
              <a:rPr lang="ru-RU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                             Воспитатели --   </a:t>
            </a:r>
            <a:r>
              <a:rPr lang="ru-RU" cap="all" dirty="0" err="1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Березикова</a:t>
            </a:r>
            <a:r>
              <a:rPr lang="ru-RU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И.И.</a:t>
            </a:r>
          </a:p>
          <a:p>
            <a:pPr algn="r">
              <a:defRPr/>
            </a:pPr>
            <a:r>
              <a:rPr lang="ru-RU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                                                                Пархоменко  т. Б.</a:t>
            </a:r>
          </a:p>
          <a:p>
            <a:pPr algn="r">
              <a:defRPr/>
            </a:pPr>
            <a:endParaRPr lang="ru-RU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r">
              <a:defRPr/>
            </a:pPr>
            <a:endParaRPr lang="ru-RU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r">
              <a:defRPr/>
            </a:pPr>
            <a:endParaRPr lang="ru-RU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  <a:p>
            <a:pPr algn="ctr">
              <a:defRPr/>
            </a:pPr>
            <a:r>
              <a:rPr lang="ru-RU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Г. БАРНАУЛ 2015</a:t>
            </a:r>
            <a:endParaRPr lang="ru-RU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1026" name="Picture 2" descr="http://familyreview.acf.hhs.gov/images/SFER_main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643314"/>
            <a:ext cx="3041093" cy="3214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0" y="4357705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928662" y="1142984"/>
            <a:ext cx="750099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Условия реализации проекта: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заинтересованность детей и родителей,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регулярность и систематичность работы.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7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072198" y="3857628"/>
            <a:ext cx="2764954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6932234" y="4509120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55576" y="764704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         Предполагаемые итоги реализации проекта:</a:t>
            </a:r>
            <a:endParaRPr lang="ru-RU" sz="2800" dirty="0" smtClean="0">
              <a:solidFill>
                <a:srgbClr val="00B050"/>
              </a:solidFill>
              <a:latin typeface="Monotype Corsiva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Понимание детьми значимости семьи в жизни каждого человека.</a:t>
            </a:r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Понимание родителями значимости дошкольной группы для ребенка, имеющего речевые нарушения.</a:t>
            </a:r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Умение родителями организовать  образовательную деятельность детей дома.</a:t>
            </a:r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Воспитание у родителей уважения к труду педагога  в  группе.</a:t>
            </a:r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Использование педагогом накопленного опыта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       в своей работе с детьми.</a:t>
            </a:r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  <a:cs typeface="Times New Roman" pitchFamily="18" charset="0"/>
            </a:endParaRPr>
          </a:p>
        </p:txBody>
      </p:sp>
      <p:pic>
        <p:nvPicPr>
          <p:cNvPr id="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0" y="0"/>
            <a:ext cx="2071670" cy="19288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07866" y="1021866"/>
            <a:ext cx="6957392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87092" y="982019"/>
            <a:ext cx="6957392" cy="478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170425" y="-315416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5535" y="642918"/>
            <a:ext cx="81055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0425" y="642918"/>
            <a:ext cx="872205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                              </a:t>
            </a:r>
            <a:r>
              <a:rPr lang="ru-RU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ПРИНЦИПЫ ПРОЕКТА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:</a:t>
            </a:r>
          </a:p>
          <a:p>
            <a:endParaRPr lang="ru-RU" sz="2800" dirty="0" smtClean="0">
              <a:solidFill>
                <a:srgbClr val="00B050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                      *целенаправленности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– ориентации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 на цели и приоритетные задачи образования родителей;</a:t>
            </a:r>
          </a:p>
          <a:p>
            <a:r>
              <a:rPr lang="ru-RU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*адресности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– учёта образовательных потребностей родителей;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*</a:t>
            </a:r>
            <a:r>
              <a:rPr lang="ru-RU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доступности</a:t>
            </a:r>
            <a:r>
              <a:rPr lang="ru-RU" sz="2800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–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учёта возможностей родителей освоить предусмотренный программой учебный материал;</a:t>
            </a:r>
          </a:p>
          <a:p>
            <a:r>
              <a:rPr lang="ru-RU" sz="2800" b="1" dirty="0">
                <a:solidFill>
                  <a:srgbClr val="00B050"/>
                </a:solidFill>
                <a:latin typeface="Monotype Corsiva" panose="03010101010201010101" pitchFamily="66" charset="0"/>
              </a:rPr>
              <a:t>*</a:t>
            </a:r>
            <a:r>
              <a:rPr lang="ru-RU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 индивидуализации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– преобразования содержания, методов обучения и темпов освоения программы в зависимости от реального уровня знаний и умений родителей;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*</a:t>
            </a:r>
            <a:r>
              <a:rPr lang="ru-RU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участия заинтересованных сторон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(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педагогов и родителей) в инициировании, обсуждении и принятии решений, касающихся содержания образовательных программ и его корректировки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.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7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858016" y="0"/>
            <a:ext cx="2285984" cy="2143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6929454" y="-285776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57224" y="566678"/>
            <a:ext cx="764386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ЭТАПЫ ПРОЕКТА: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1 этап – подготовительный:</a:t>
            </a:r>
            <a:endParaRPr lang="ru-RU" sz="2800" b="1" dirty="0" smtClean="0">
              <a:solidFill>
                <a:srgbClr val="00B050"/>
              </a:solidFill>
              <a:latin typeface="Monotype Corsiva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Изучение  необходимой литературы, интернет ресурсов, интересов детей, запросов родителей. Направления планирования работы с детьми определили через беседы, и рассматривание изделий, поделок, выполненных в различных техниках, путем детского экспериментирования с предложенными материалами, пособиями и т.д.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Разработали план работы с родителями и детьми  с учетом комплексно - тематического планирования основной общеобразовательной программы МБДОУ и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 соответствии с принципом учета индивидуальных особенностей воспитанников, имеющих диагноз ОНР. Консультации для родителей: «Труд как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общественно полезная деятельность»,                                            «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«Рисуйте вместе с детьми».</a:t>
            </a:r>
            <a:endParaRPr lang="ru-RU" sz="2400" dirty="0" smtClean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572264" y="4143380"/>
            <a:ext cx="2764954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0" y="4357705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714348" y="874060"/>
            <a:ext cx="72420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</a:endParaRPr>
          </a:p>
        </p:txBody>
      </p:sp>
      <p:pic>
        <p:nvPicPr>
          <p:cNvPr id="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379046" y="4143380"/>
            <a:ext cx="2764954" cy="271462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42910" y="428604"/>
            <a:ext cx="778674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2 этап - 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рактический :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Monotype Corsiva" pitchFamily="66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Задача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: 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оздание условий для объединения семьи и детского сада в единое образовательное пространство, подразумевающее взаимодействие, сотрудничество между педагогами ДОУ, родителями и детьми.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ea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</a:rPr>
              <a:t>Установление партнерских отношений между детским садом и семьей возможно при поэтапном построении взаимодействия и создания особой формы общения между родителями и воспитателями, которую В.А. Петровский обозначил как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</a:rPr>
              <a:t>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</a:rPr>
              <a:t>«доверительный деловой контакт».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55187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1"/>
            <a:ext cx="6858001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6929454" y="0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0166" y="1071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11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0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5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55576" y="1000108"/>
            <a:ext cx="728115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3 этап -  обобщающий:</a:t>
            </a:r>
            <a:endParaRPr lang="ru-RU" sz="2800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Задача:</a:t>
            </a:r>
            <a:r>
              <a:rPr lang="ru-RU" sz="2800" b="1" dirty="0" smtClean="0">
                <a:latin typeface="Monotype Corsiva" pitchFamily="66" charset="0"/>
              </a:rPr>
              <a:t> </a:t>
            </a: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П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одведение итогов работы и выявление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 роли взаимодействия с родителями в воспитательно-образовательном процессе, поиск новых форм сотрудничества с семьей.</a:t>
            </a:r>
          </a:p>
          <a:p>
            <a:pPr algn="ctr"/>
            <a:endParaRPr lang="ru-RU" sz="2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5143504" y="3842087"/>
            <a:ext cx="3071834" cy="30159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7767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55187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1"/>
            <a:ext cx="6858001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6929454" y="0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0166" y="1071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11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0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5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55576" y="1000108"/>
            <a:ext cx="72811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 smtClean="0">
              <a:solidFill>
                <a:srgbClr val="00B05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ФОРМЫ РАБОТЫ С СЕМЬЁЙ</a:t>
            </a:r>
          </a:p>
          <a:p>
            <a:r>
              <a:rPr lang="ru-RU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Анкетирование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Задача: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Сбор информации об удовлетворённости родителей качеством обучения и воспитания 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Какой я родитель.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Принципы воспитания нашей семьи.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Правильно ли говорит Ваш ребёнок.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Изучение потребностей родителей.</a:t>
            </a:r>
            <a:endParaRPr lang="ru-RU" sz="2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5143504" y="3842087"/>
            <a:ext cx="3071834" cy="30159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7767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0" y="4357705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146396" y="908720"/>
            <a:ext cx="72420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Родительские собрания в группах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Задача:  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формировать общие интересы у детей и их родителей, научить родителей самостоятельно решать возникающие педагогические проблемы.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Я пришёл в детский сад.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Ловкие ручки – красивая речь.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Математический КВН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Ребенок и театр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ru-RU" sz="2800" dirty="0" smtClean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</a:endParaRPr>
          </a:p>
        </p:txBody>
      </p:sp>
      <p:pic>
        <p:nvPicPr>
          <p:cNvPr id="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072198" y="3857628"/>
            <a:ext cx="2764954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6929454" y="4357705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57224" y="428604"/>
            <a:ext cx="7929618" cy="662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Газеты для родителей</a:t>
            </a:r>
            <a:endParaRPr lang="ru-RU" sz="2800" b="1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Задача: </a:t>
            </a: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ривлечь внимание родителей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к воспитательным событиям в детском саду,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активизировать их  участие в жизни ДОУ.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Один раз в месяц выпускается газета, в которой рассказывается о жизни детей группы: 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Вас рады встретить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Давайте познакомимся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Осень и мы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Вот она, какая, мамочка моя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Зима и мы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Мой папа в армии служил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Бабушка моя, с праздником тебя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Весна и мы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Никто не забыт, ничто не забыто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55187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1"/>
            <a:ext cx="6858001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7215206" y="2928934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0166" y="1071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11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0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5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55576" y="357166"/>
            <a:ext cx="728115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Конкурсы чтецов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Задачи: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Воспитание у родителей и детей  интереса и любви к  совместному чтению, подбору стихов и их выразительному заучиванию  к праздникам, конкурсам.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Конкурс чтецов  «Новый год у ворот»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Конкурс чтецов «Мамочка моя, с праздником тебя»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Конкурс чтецов «Никто не забыт, ничто не забыто»</a:t>
            </a:r>
          </a:p>
        </p:txBody>
      </p:sp>
      <p:pic>
        <p:nvPicPr>
          <p:cNvPr id="1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1714480" y="4597018"/>
            <a:ext cx="2500298" cy="22609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395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43497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0" y="1"/>
            <a:ext cx="1834914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14348" y="1774695"/>
            <a:ext cx="74295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«Только вместе с родителями,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общими усилиями, педагоги могут дать детям большое человеческое счастье»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                                   </a:t>
            </a:r>
            <a:r>
              <a:rPr lang="ru-RU" sz="3600" b="1" i="1" dirty="0" smtClean="0">
                <a:solidFill>
                  <a:srgbClr val="C00000"/>
                </a:solidFill>
                <a:latin typeface="Monotype Corsiva" pitchFamily="66" charset="0"/>
              </a:rPr>
              <a:t>В.А.Сухомлинский</a:t>
            </a:r>
            <a:endParaRPr lang="ru-RU" sz="36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7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000760" y="3929066"/>
            <a:ext cx="2764954" cy="2714620"/>
          </a:xfrm>
          <a:prstGeom prst="rect">
            <a:avLst/>
          </a:prstGeom>
          <a:noFill/>
        </p:spPr>
      </p:pic>
      <p:pic>
        <p:nvPicPr>
          <p:cNvPr id="11" name="Picture 8" descr="http://www.ungateyouraccount.com/wp-content/uploads/2015/05/grandparents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507"/>
          <a:stretch>
            <a:fillRect/>
          </a:stretch>
        </p:blipFill>
        <p:spPr bwMode="auto">
          <a:xfrm>
            <a:off x="7143768" y="285728"/>
            <a:ext cx="1500198" cy="1642920"/>
          </a:xfrm>
          <a:prstGeom prst="rect">
            <a:avLst/>
          </a:prstGeom>
          <a:noFill/>
        </p:spPr>
      </p:pic>
      <p:pic>
        <p:nvPicPr>
          <p:cNvPr id="13" name="Picture 8" descr="http://www.ungateyouraccount.com/wp-content/uploads/2015/05/grandparents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DF9"/>
              </a:clrFrom>
              <a:clrTo>
                <a:srgbClr val="FEFDF9">
                  <a:alpha val="0"/>
                </a:srgbClr>
              </a:clrTo>
            </a:clrChange>
          </a:blip>
          <a:srcRect l="50493"/>
          <a:stretch>
            <a:fillRect/>
          </a:stretch>
        </p:blipFill>
        <p:spPr bwMode="auto">
          <a:xfrm>
            <a:off x="428596" y="4429132"/>
            <a:ext cx="1530119" cy="1709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55187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1"/>
            <a:ext cx="6858001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7143768" y="0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0166" y="1071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11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0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58414" y="1032561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711313" y="764704"/>
            <a:ext cx="73254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Встречи с </a:t>
            </a:r>
            <a:r>
              <a:rPr lang="ru-RU" sz="2800" b="1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интересными </a:t>
            </a:r>
            <a:r>
              <a:rPr lang="ru-RU" sz="2800" b="1" i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людьми</a:t>
            </a:r>
            <a:endParaRPr lang="ru-RU" sz="2800" b="1" dirty="0">
              <a:solidFill>
                <a:srgbClr val="00B050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Задача: </a:t>
            </a:r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Ф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ормировать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у родителей педагогическую грамотность в различных вопросах воспитания.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Выступление на родительском  собрании  психолога 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МБОУ ДОД «Городской детский оздоровительно – образовательный (профильный) центр 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«Потенциал».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Консультирование родителей врачом-психиатром из АКПДД «Мать и дитя» в условиях ДОУ.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Выступление на родительском  собрании  учителя начальных  классов СОШ № 54.</a:t>
            </a:r>
          </a:p>
        </p:txBody>
      </p:sp>
      <p:pic>
        <p:nvPicPr>
          <p:cNvPr id="1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500826" y="4143380"/>
            <a:ext cx="2643174" cy="2714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7767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429374" y="1071561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7143768" y="-214338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0166" y="1071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7158" y="357166"/>
            <a:ext cx="857785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Радиогазеты</a:t>
            </a:r>
            <a:endParaRPr lang="ru-RU" sz="2800" b="1" dirty="0">
              <a:solidFill>
                <a:srgbClr val="00B050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Задача: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Д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ать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конкретные знания родителям </a:t>
            </a:r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в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той или иной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области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педагогики.</a:t>
            </a:r>
          </a:p>
          <a:p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Короткие, на 5 минут "уроки сообщения" специалистов </a:t>
            </a:r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на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аудио кассетах, дисках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У моего ребёнка общее недоразвитие речи…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Трудные звуки.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Вопросы здоровья (аномалии языка).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Синдром дефицита внимания – как его преодолеть.</a:t>
            </a:r>
          </a:p>
          <a:p>
            <a:pPr marL="457200" indent="-457200">
              <a:buFont typeface="Arial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Минимальная мозговая дисфункция. Что это? </a:t>
            </a:r>
          </a:p>
          <a:p>
            <a:pPr marL="457200" indent="-457200">
              <a:buFont typeface="Arial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Такие разные (ребёнок и его темперамент).</a:t>
            </a:r>
          </a:p>
          <a:p>
            <a:pPr marL="457200" indent="-457200">
              <a:buFont typeface="Arial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В мире психических процессов.</a:t>
            </a:r>
          </a:p>
          <a:p>
            <a:pPr marL="457200" indent="-457200">
              <a:buFont typeface="Arial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На пороге школы.</a:t>
            </a:r>
          </a:p>
          <a:p>
            <a:endParaRPr lang="ru-RU" sz="2800" dirty="0">
              <a:latin typeface="Monotype Corsiva" panose="03010101010201010101" pitchFamily="66" charset="0"/>
            </a:endParaRPr>
          </a:p>
        </p:txBody>
      </p:sp>
      <p:pic>
        <p:nvPicPr>
          <p:cNvPr id="7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572264" y="4143380"/>
            <a:ext cx="2764954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87762" y="1093627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7171388" y="0"/>
            <a:ext cx="2258396" cy="2214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0166" y="1071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764704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Информационные </a:t>
            </a:r>
            <a:r>
              <a:rPr lang="ru-RU" sz="2800" b="1" i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стенды</a:t>
            </a:r>
            <a:endParaRPr lang="ru-RU" sz="2800" b="1" dirty="0">
              <a:solidFill>
                <a:srgbClr val="00B050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Задача:</a:t>
            </a:r>
            <a:r>
              <a:rPr lang="ru-RU" sz="2800" dirty="0">
                <a:latin typeface="Monotype Corsiva" panose="03010101010201010101" pitchFamily="66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Регулярно информировать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родителей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:</a:t>
            </a:r>
            <a:endParaRPr lang="ru-RU" sz="2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о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программе  воспитания и развития детей в группе;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о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различных вопросах  образовательной деятельности в группе;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о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ежедневных успехах детей в </a:t>
            </a:r>
            <a:r>
              <a:rPr lang="ru-RU" sz="2800" dirty="0" err="1">
                <a:solidFill>
                  <a:srgbClr val="C00000"/>
                </a:solidFill>
                <a:latin typeface="Monotype Corsiva" panose="03010101010201010101" pitchFamily="66" charset="0"/>
              </a:rPr>
              <a:t>занятийной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 деятельности  и деятельности в свободное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время;</a:t>
            </a:r>
            <a:endParaRPr lang="ru-RU" sz="2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о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безвозмездной материальной помощи родителей;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об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услугах ДОУ и т.д</a:t>
            </a:r>
            <a:r>
              <a:rPr lang="ru-RU" sz="2800" dirty="0">
                <a:latin typeface="Monotype Corsiva" panose="03010101010201010101" pitchFamily="66" charset="0"/>
              </a:rPr>
              <a:t>.</a:t>
            </a:r>
          </a:p>
        </p:txBody>
      </p:sp>
      <p:pic>
        <p:nvPicPr>
          <p:cNvPr id="7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143636" y="4143380"/>
            <a:ext cx="2764954" cy="2714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0203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6929454" y="4572008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0166" y="1071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92696"/>
            <a:ext cx="820891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Альбомы </a:t>
            </a:r>
            <a:r>
              <a:rPr lang="ru-RU" sz="2800" b="1" i="1" dirty="0">
                <a:solidFill>
                  <a:srgbClr val="00B050"/>
                </a:solidFill>
                <a:latin typeface="Monotype Corsiva" panose="03010101010201010101" pitchFamily="66" charset="0"/>
              </a:rPr>
              <a:t>о членах семьи </a:t>
            </a:r>
            <a:endParaRPr lang="ru-RU" sz="2800" b="1" dirty="0">
              <a:solidFill>
                <a:srgbClr val="00B050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Задача:</a:t>
            </a:r>
            <a:r>
              <a:rPr lang="ru-RU" sz="2800" b="1" dirty="0"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П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ривнести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часть семейного тепла в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стены</a:t>
            </a:r>
          </a:p>
          <a:p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детского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сада.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альбом «Моя семья»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альбом </a:t>
            </a:r>
            <a:r>
              <a:rPr lang="ru-RU" sz="2800" dirty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«Мама каждая нужна, мама каждая 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важна»</a:t>
            </a:r>
            <a:endParaRPr lang="ru-RU" sz="2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i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альбом «Мой </a:t>
            </a:r>
            <a:r>
              <a:rPr lang="ru-RU" sz="2800" i="1" dirty="0">
                <a:solidFill>
                  <a:srgbClr val="C00000"/>
                </a:solidFill>
                <a:latin typeface="Monotype Corsiva" panose="03010101010201010101" pitchFamily="66" charset="0"/>
              </a:rPr>
              <a:t>самый лучший в мире папа»</a:t>
            </a:r>
            <a:endParaRPr lang="ru-RU" sz="2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2800" i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альбом «Бабушка </a:t>
            </a:r>
            <a:r>
              <a:rPr lang="ru-RU" sz="2800" i="1" dirty="0">
                <a:solidFill>
                  <a:srgbClr val="C00000"/>
                </a:solidFill>
                <a:latin typeface="Monotype Corsiva" panose="03010101010201010101" pitchFamily="66" charset="0"/>
              </a:rPr>
              <a:t>моя</a:t>
            </a:r>
            <a:r>
              <a:rPr lang="ru-RU" sz="2800" i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»</a:t>
            </a:r>
            <a:endParaRPr lang="ru-RU" sz="2800" i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lvl="0"/>
            <a:r>
              <a:rPr lang="ru-RU" dirty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lvl="0"/>
            <a:endParaRPr lang="ru-RU" dirty="0">
              <a:latin typeface="Monotype Corsiva" panose="03010101010201010101" pitchFamily="66" charset="0"/>
            </a:endParaRPr>
          </a:p>
        </p:txBody>
      </p:sp>
      <p:pic>
        <p:nvPicPr>
          <p:cNvPr id="7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214282" y="3857628"/>
            <a:ext cx="2764954" cy="2714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0203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55187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1"/>
            <a:ext cx="6858001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6929454" y="4572008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0166" y="1071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11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0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5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907704" y="1700808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>
                <a:latin typeface="Monotype Corsiva" panose="03010101010201010101" pitchFamily="66" charset="0"/>
              </a:rPr>
              <a:t>"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764704"/>
            <a:ext cx="6912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Семейная мастерская</a:t>
            </a:r>
            <a:endParaRPr lang="ru-RU" sz="2800" b="1" dirty="0">
              <a:solidFill>
                <a:srgbClr val="00B050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Задача:</a:t>
            </a:r>
            <a:r>
              <a:rPr lang="ru-RU" sz="2800" dirty="0">
                <a:latin typeface="Monotype Corsiva" panose="03010101010201010101" pitchFamily="66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С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пособствовать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сотрудничеству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родителей и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детей в совместной деятельности.</a:t>
            </a:r>
          </a:p>
          <a:p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Организация выставок, на которых представлены результаты художественно-эстетической деятельности родителей и детей (рисунки, фотоматериалы, поделки).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выставка поделок из природного материала «Чем нас осень удивила»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выставка  костюмов по профессиям «Все профессии важны, все профессии нужны»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выставка поделок «Весёлый снеговик»</a:t>
            </a:r>
            <a:endParaRPr lang="ru-RU" sz="2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929454" y="0"/>
            <a:ext cx="2214545" cy="2714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02039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55187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1"/>
            <a:ext cx="6858001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6929454" y="4572008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0166" y="1071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11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91664" y="1071560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3" y="1096995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55576" y="642918"/>
            <a:ext cx="728115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Художественная студия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Задачи: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Развитие партнёрских отношений с семьёй в театрализованной деятельности .</a:t>
            </a:r>
          </a:p>
          <a:p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Постановка  и показ спектакля по сказке </a:t>
            </a:r>
            <a:r>
              <a:rPr lang="ru-RU" sz="2800" dirty="0" err="1" smtClean="0">
                <a:solidFill>
                  <a:srgbClr val="C00000"/>
                </a:solidFill>
                <a:latin typeface="Monotype Corsiva" panose="03010101010201010101" pitchFamily="66" charset="0"/>
              </a:rPr>
              <a:t>В.Сутеева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 «Под грибом».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Постановка  и показ  музыкальной сказки            «Колобок» (по мотивам русской народной сказки</a:t>
            </a:r>
            <a:r>
              <a:rPr lang="ru-RU" sz="28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b="1" dirty="0" smtClean="0">
              <a:solidFill>
                <a:srgbClr val="00B05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0" y="4290118"/>
            <a:ext cx="2500298" cy="25678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7071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6929454" y="4572008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00166" y="10715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428605"/>
            <a:ext cx="77153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Фотоальбомы, журналы о проведённых конкурсах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Задача: </a:t>
            </a: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рганизация совместной художественно-продуктивной, коммуникативной, исследовательской деятельности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фотоальбом о конкурсе поделок «Чем нас осень удивила»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фотоальбом о конкурсе костюмов  «Все профессии важны, все профессии нужны»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фотоальбом по спектаклю сказки   </a:t>
            </a:r>
            <a:r>
              <a:rPr lang="ru-RU" sz="2800" dirty="0" err="1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В.Сутеева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«Под грибом»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фотоальбом о конкурсе чтецов «Новый год у ворот»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фотоальбом  мультфильмов «Веселый снеговик»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фотоальбом о конкурсе поделок  «Снеговик»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ru-RU" sz="2800" dirty="0" smtClean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441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41416" y="880113"/>
            <a:ext cx="6858000" cy="510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642910" y="-214338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642918"/>
            <a:ext cx="788952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3600" dirty="0" smtClean="0">
              <a:solidFill>
                <a:srgbClr val="C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B050"/>
              </a:solidFill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ВЫВОД: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Таким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образом, очевидно, что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сложившаяся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система работы в данном направлении способствует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  объединению </a:t>
            </a:r>
            <a:r>
              <a:rPr lang="ru-RU" sz="2800" dirty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педагогов, родителей и детей на основе общих интересов, привлекает взрослых к проблемам детей, тем самым, способствуя повышению качества образовательного </a:t>
            </a:r>
            <a:r>
              <a:rPr lang="ru-RU" sz="2800" dirty="0" smtClean="0">
                <a:solidFill>
                  <a:srgbClr val="C00000"/>
                </a:solidFill>
                <a:latin typeface="Monotype Corsiva" panose="03010101010201010101" pitchFamily="66" charset="0"/>
                <a:ea typeface="Times New Roman" pitchFamily="18" charset="0"/>
                <a:cs typeface="Times New Roman" pitchFamily="18" charset="0"/>
              </a:rPr>
              <a:t>процесса.</a:t>
            </a:r>
            <a:endParaRPr lang="ru-RU" sz="2800" dirty="0" smtClean="0">
              <a:solidFill>
                <a:srgbClr val="C00000"/>
              </a:solidFill>
              <a:latin typeface="Monotype Corsiva" panose="03010101010201010101" pitchFamily="66" charset="0"/>
              <a:cs typeface="Arial" pitchFamily="34" charset="0"/>
            </a:endParaRPr>
          </a:p>
        </p:txBody>
      </p:sp>
      <p:pic>
        <p:nvPicPr>
          <p:cNvPr id="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379046" y="3929066"/>
            <a:ext cx="2764954" cy="27146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4450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41416" y="880113"/>
            <a:ext cx="6858000" cy="510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6716635" y="4581128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642918"/>
            <a:ext cx="78895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ЛИТЕРАТУРА: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800" dirty="0" smtClean="0">
              <a:solidFill>
                <a:schemeClr val="accent6">
                  <a:lumMod val="50000"/>
                </a:schemeClr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Проектный метод в деятельности ДОУ. Москва, 2006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«Тимофеева М.В. «Система сопровождения родителей»,</a:t>
            </a:r>
            <a:r>
              <a:rPr lang="ru-RU" sz="2800" dirty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Волгоград, 2009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Осипова Л.Е. «Работа ДОУ с семьей», 2008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Данилина Т.А. «Взаимодействие ДОУ с социумом» - М.:</a:t>
            </a:r>
            <a:r>
              <a:rPr lang="ru-RU" sz="2800" dirty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АРКТИ, 2004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Журналы: «Дошкольное воспитание», «Дошкольное образование», «Обруч»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41416" y="880113"/>
            <a:ext cx="6858000" cy="510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6286512" y="4095506"/>
            <a:ext cx="2644669" cy="2985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642918"/>
            <a:ext cx="788952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3600" b="1" dirty="0" smtClean="0">
              <a:solidFill>
                <a:schemeClr val="accent6">
                  <a:lumMod val="50000"/>
                </a:schemeClr>
              </a:solidFill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36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3600" b="1" dirty="0" smtClean="0">
              <a:solidFill>
                <a:schemeClr val="accent6">
                  <a:lumMod val="50000"/>
                </a:schemeClr>
              </a:solidFill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36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СПАСИБО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3600" b="1" dirty="0" smtClean="0">
              <a:solidFill>
                <a:srgbClr val="00B050"/>
              </a:solidFill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36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ЗА  ВНИМАНИЕ</a:t>
            </a:r>
            <a:endParaRPr lang="ru-RU" sz="3600" dirty="0" smtClean="0">
              <a:solidFill>
                <a:srgbClr val="00B05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0" y="-1"/>
            <a:ext cx="3000364" cy="29457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9793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7215206" y="-357214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285728"/>
            <a:ext cx="7715304" cy="6616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Актуальность: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303F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         </a:t>
            </a:r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 статье 18 Закона РФ «Об образовании» говорится: «Родители 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являются первыми педагогами.  Они обязаны заложить первые основы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физического, нравственного и интеллектуального развития личности ребенка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в раннем возрасте».</a:t>
            </a:r>
          </a:p>
          <a:p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            Социализация ребенка дошкольного возраста – явление многогранное, которое происходит под влиянием разных факторов: наследственности, среды, воспитания, самопознания, саморазвития.     </a:t>
            </a:r>
          </a:p>
          <a:p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            Семья и детский сад – это две стороны одного воспитательного процесса, каждая из которых дает ребенку определенный социальный опыт. И только в слиянии друг с другом, они создают оптимальные условия для комфортного и легкого вхождения ребенка в большой мир.</a:t>
            </a:r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 </a:t>
            </a:r>
          </a:p>
          <a:p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          Детский сад – первое воспитательное учреждение, с которым вступают в контакт родители и где начинается их систематическое педагогическое просвещение. От совместной работы родителей и педагогов зависит дальнейшее развитие ребенка. И именно от качества работы дошкольного учреждения зависит уровень педагогической культуры родителей, а, следовательно, и уровень семейного </a:t>
            </a:r>
          </a:p>
          <a:p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воспитания детей.  Вовлечение родителей в сферу педагогической </a:t>
            </a:r>
          </a:p>
          <a:p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деятельности, их заинтересованное участие в воспитательно-образовательном процессе совершенно необходимо для их собственного ребенка. </a:t>
            </a:r>
          </a:p>
          <a:p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        Таким образом, анализ состояния данной проблемы  взаимодействия </a:t>
            </a:r>
          </a:p>
          <a:p>
            <a:r>
              <a:rPr lang="ru-RU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ДОУ с родителями и определили актуальность темы проекта.</a:t>
            </a:r>
          </a:p>
        </p:txBody>
      </p:sp>
      <p:pic>
        <p:nvPicPr>
          <p:cNvPr id="7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7324959" y="4786322"/>
            <a:ext cx="1819041" cy="2071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6929454" y="4357705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85786" y="714356"/>
            <a:ext cx="77153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B050"/>
                </a:solidFill>
                <a:latin typeface="Monotype Corsiva" pitchFamily="66" charset="0"/>
              </a:rPr>
              <a:t>ЦЕЛЬ  ПРОЕКТА:</a:t>
            </a:r>
          </a:p>
          <a:p>
            <a:pPr lvl="0"/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     </a:t>
            </a:r>
          </a:p>
          <a:p>
            <a:pPr lvl="0" algn="ctr"/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       Создание единого </a:t>
            </a:r>
          </a:p>
          <a:p>
            <a:pPr lvl="0" algn="ctr"/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    </a:t>
            </a:r>
            <a:r>
              <a:rPr lang="ru-RU" sz="3600" dirty="0" err="1" smtClean="0">
                <a:solidFill>
                  <a:srgbClr val="C00000"/>
                </a:solidFill>
                <a:latin typeface="Monotype Corsiva" pitchFamily="66" charset="0"/>
              </a:rPr>
              <a:t>образовательно</a:t>
            </a:r>
            <a:r>
              <a:rPr lang="ru-RU" sz="3600" dirty="0" smtClean="0">
                <a:solidFill>
                  <a:srgbClr val="C00000"/>
                </a:solidFill>
                <a:latin typeface="Monotype Corsiva" pitchFamily="66" charset="0"/>
              </a:rPr>
              <a:t> -оздоровительного             пространства  детский сад – семья.</a:t>
            </a:r>
          </a:p>
          <a:p>
            <a:pPr lvl="0" algn="ctr"/>
            <a:endParaRPr lang="ru-RU" sz="36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 algn="ctr"/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</a:rPr>
              <a:t> Для успешной реализации данного проекта за основу взята модель взаимодействия: 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</a:rPr>
              <a:t>педагог -  дети – родители.</a:t>
            </a:r>
            <a:endParaRPr lang="ru-RU" sz="32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7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0" y="0"/>
            <a:ext cx="2500298" cy="24547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500166" y="928670"/>
            <a:ext cx="607223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Тип проекта: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00B050"/>
              </a:solidFill>
            </a:endParaRPr>
          </a:p>
          <a:p>
            <a:pPr lvl="0" algn="ctr"/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практико-ориентированный,</a:t>
            </a:r>
          </a:p>
          <a:p>
            <a:pPr lvl="0" algn="ctr"/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долгосрочный (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2 года)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</a:p>
          <a:p>
            <a:pPr lvl="0" algn="ctr"/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открытый, </a:t>
            </a:r>
          </a:p>
          <a:p>
            <a:pPr lvl="0" algn="ctr"/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коллективный.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Возраст детей: 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5-7лет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Участники проекта: 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дети, родители, 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воспитатели, учитель-логопед.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Сроки реализации проекта</a:t>
            </a: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07. 09. </a:t>
            </a: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2016– 31.05.2018.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endParaRPr lang="ru-RU" sz="2800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>
            <a:off x="6929454" y="4357705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0" y="285728"/>
            <a:ext cx="2764954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0" y="4357705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142976" y="571480"/>
            <a:ext cx="742955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Гипотеза проекта:</a:t>
            </a:r>
            <a:endParaRPr lang="ru-RU" sz="3600" dirty="0" smtClean="0">
              <a:solidFill>
                <a:srgbClr val="00B05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C00000"/>
              </a:solidFill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Если правильно организовать взаимодействие семьи и детского сада, формировать педагогическую компетентность родителей в вопросах воспитания детей, то можно добиться повышения эффективности воспитательно-образовательного процесса.</a:t>
            </a:r>
            <a:endParaRPr lang="ru-RU" sz="3200" dirty="0" smtClean="0">
              <a:solidFill>
                <a:srgbClr val="C00000"/>
              </a:solidFill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7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500826" y="4278452"/>
            <a:ext cx="2627376" cy="25795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0" y="4357705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50366" y="1002689"/>
            <a:ext cx="757242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B05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Задачи </a:t>
            </a:r>
            <a:r>
              <a:rPr lang="ru-RU" sz="3600" b="1" dirty="0" smtClean="0">
                <a:solidFill>
                  <a:srgbClr val="00B050"/>
                </a:solidFill>
                <a:latin typeface="Monotype Corsiva" pitchFamily="66" charset="0"/>
              </a:rPr>
              <a:t>проекта: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Задачи для детей:</a:t>
            </a:r>
            <a:endParaRPr lang="ru-RU" sz="2800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Формировать у детей представление о семье  и взаимоотношениях в ней.</a:t>
            </a:r>
          </a:p>
          <a:p>
            <a:pPr lvl="0">
              <a:buFont typeface="Wingdings" pitchFamily="2" charset="2"/>
              <a:buChar char="§"/>
            </a:pP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Способствовать осознанию детьми себя как полноценного, любимого члена семьи.</a:t>
            </a:r>
          </a:p>
          <a:p>
            <a:pPr>
              <a:buFont typeface="Wingdings" pitchFamily="2" charset="2"/>
              <a:buChar char="§"/>
            </a:pPr>
            <a:endParaRPr lang="ru-RU" sz="2800" dirty="0" smtClean="0">
              <a:solidFill>
                <a:srgbClr val="C00000"/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ru-RU" sz="3200" dirty="0" smtClean="0">
              <a:solidFill>
                <a:srgbClr val="C00000"/>
              </a:solidFill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072198" y="3929066"/>
            <a:ext cx="2764954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0" y="4357705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28662" y="642918"/>
            <a:ext cx="75724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Задачи для родителей:</a:t>
            </a:r>
          </a:p>
          <a:p>
            <a:pPr algn="ctr"/>
            <a:endParaRPr lang="ru-RU" sz="2800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Способствовать сближению всех членов семьи за счет совместной  деятельности и решения общих задач.</a:t>
            </a:r>
          </a:p>
          <a:p>
            <a:pPr lvl="0">
              <a:buFont typeface="Wingdings" pitchFamily="2" charset="2"/>
              <a:buChar char="§"/>
            </a:pP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Раскрыть творческий потенциал родителей.</a:t>
            </a:r>
          </a:p>
          <a:p>
            <a:pPr lvl="0">
              <a:buFont typeface="Wingdings" pitchFamily="2" charset="2"/>
              <a:buChar char="§"/>
            </a:pP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Возрождать и укреплять семейные традиции</a:t>
            </a:r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</a:rPr>
              <a:t>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rgbClr val="C00000"/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072198" y="3857628"/>
            <a:ext cx="3071802" cy="30158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8"/>
          <a:stretch>
            <a:fillRect/>
          </a:stretch>
        </p:blipFill>
        <p:spPr bwMode="auto">
          <a:xfrm rot="5400000">
            <a:off x="3357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User\Desktop\Борисовна\фоны\5.JPG"/>
          <p:cNvPicPr>
            <a:picLocks noChangeAspect="1" noChangeArrowheads="1"/>
          </p:cNvPicPr>
          <p:nvPr/>
        </p:nvPicPr>
        <p:blipFill>
          <a:blip r:embed="rId2"/>
          <a:srcRect b="48437"/>
          <a:stretch>
            <a:fillRect/>
          </a:stretch>
        </p:blipFill>
        <p:spPr bwMode="auto">
          <a:xfrm rot="16200000" flipH="1">
            <a:off x="-1071562" y="1071562"/>
            <a:ext cx="6858000" cy="471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img1.liveinternet.ru/images/attach/c/10/112/356/112356993_042414_0243_38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550" r="13695"/>
          <a:stretch>
            <a:fillRect/>
          </a:stretch>
        </p:blipFill>
        <p:spPr bwMode="auto">
          <a:xfrm flipH="1">
            <a:off x="0" y="4357705"/>
            <a:ext cx="2214546" cy="250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28662" y="428604"/>
            <a:ext cx="75724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algn="ctr"/>
            <a:r>
              <a:rPr lang="ru-RU" sz="2800" b="1" dirty="0" smtClean="0">
                <a:solidFill>
                  <a:srgbClr val="00B050"/>
                </a:solidFill>
                <a:latin typeface="Monotype Corsiva" pitchFamily="66" charset="0"/>
              </a:rPr>
              <a:t>Задачи для педагогов</a:t>
            </a:r>
            <a:r>
              <a:rPr lang="ru-RU" sz="2800" b="1" dirty="0">
                <a:solidFill>
                  <a:srgbClr val="00B050"/>
                </a:solidFill>
                <a:latin typeface="Monotype Corsiva" pitchFamily="66" charset="0"/>
              </a:rPr>
              <a:t>:</a:t>
            </a:r>
            <a:endParaRPr lang="ru-RU" sz="2800" b="1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pPr algn="ctr"/>
            <a:endParaRPr lang="ru-RU" sz="2800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Развивать социально – профессиональную компетентность и  личностный потенциал.</a:t>
            </a:r>
          </a:p>
          <a:p>
            <a:pPr lvl="0">
              <a:buFont typeface="Wingdings" pitchFamily="2" charset="2"/>
              <a:buChar char="§"/>
            </a:pPr>
            <a:endParaRPr lang="ru-RU" sz="28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C00000"/>
                </a:solidFill>
                <a:latin typeface="Monotype Corsiva" pitchFamily="66" charset="0"/>
              </a:rPr>
              <a:t>Приобщать  родителей к участию в жизни детского сада через поиск и внедрение  наиболее эффективных и современных форм работы.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4" descr="http://design.at.ua/44b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851" t="6572" r="9528" b="11087"/>
          <a:stretch>
            <a:fillRect/>
          </a:stretch>
        </p:blipFill>
        <p:spPr bwMode="auto">
          <a:xfrm>
            <a:off x="6379046" y="4143380"/>
            <a:ext cx="2764954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1192</Words>
  <Application>Microsoft Office PowerPoint</Application>
  <PresentationFormat>Экран (4:3)</PresentationFormat>
  <Paragraphs>221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Monotype Corsiva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KS</cp:lastModifiedBy>
  <cp:revision>117</cp:revision>
  <dcterms:created xsi:type="dcterms:W3CDTF">2015-12-17T01:57:26Z</dcterms:created>
  <dcterms:modified xsi:type="dcterms:W3CDTF">2018-11-09T05:59:20Z</dcterms:modified>
</cp:coreProperties>
</file>